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6" r:id="rId1"/>
  </p:sldMasterIdLst>
  <p:notesMasterIdLst>
    <p:notesMasterId r:id="rId21"/>
  </p:notesMasterIdLst>
  <p:handoutMasterIdLst>
    <p:handoutMasterId r:id="rId22"/>
  </p:handoutMasterIdLst>
  <p:sldIdLst>
    <p:sldId id="294" r:id="rId2"/>
    <p:sldId id="328" r:id="rId3"/>
    <p:sldId id="335" r:id="rId4"/>
    <p:sldId id="329" r:id="rId5"/>
    <p:sldId id="340" r:id="rId6"/>
    <p:sldId id="339" r:id="rId7"/>
    <p:sldId id="330" r:id="rId8"/>
    <p:sldId id="334" r:id="rId9"/>
    <p:sldId id="324" r:id="rId10"/>
    <p:sldId id="331" r:id="rId11"/>
    <p:sldId id="332" r:id="rId12"/>
    <p:sldId id="337" r:id="rId13"/>
    <p:sldId id="338" r:id="rId14"/>
    <p:sldId id="333" r:id="rId15"/>
    <p:sldId id="336" r:id="rId16"/>
    <p:sldId id="315" r:id="rId17"/>
    <p:sldId id="317" r:id="rId18"/>
    <p:sldId id="318" r:id="rId19"/>
    <p:sldId id="323" r:id="rId2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94" d="100"/>
          <a:sy n="94" d="100"/>
        </p:scale>
        <p:origin x="232" y="8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FDC158-89AF-493B-87F6-9F8A93D4392E}" type="doc">
      <dgm:prSet loTypeId="urn:microsoft.com/office/officeart/2005/8/layout/cycle8" loCatId="cycle" qsTypeId="urn:microsoft.com/office/officeart/2005/8/quickstyle/simple4" qsCatId="simple" csTypeId="urn:microsoft.com/office/officeart/2005/8/colors/colorful3" csCatId="colorful" phldr="1"/>
      <dgm:spPr/>
    </dgm:pt>
    <dgm:pt modelId="{9686615E-6F57-497C-84EE-20017F05C88B}">
      <dgm:prSet phldrT="[Text]"/>
      <dgm:spPr/>
      <dgm:t>
        <a:bodyPr/>
        <a:lstStyle/>
        <a:p>
          <a:r>
            <a:rPr lang="en-US" dirty="0"/>
            <a:t>Analyze</a:t>
          </a:r>
        </a:p>
      </dgm:t>
    </dgm:pt>
    <dgm:pt modelId="{8BB43214-4151-4A99-AB0B-5EE3CA3CB43C}" type="parTrans" cxnId="{23281505-0F36-4EB3-A228-3FACC951796A}">
      <dgm:prSet/>
      <dgm:spPr/>
      <dgm:t>
        <a:bodyPr/>
        <a:lstStyle/>
        <a:p>
          <a:endParaRPr lang="en-US"/>
        </a:p>
      </dgm:t>
    </dgm:pt>
    <dgm:pt modelId="{96119BB8-CAD1-4565-9EF4-86A86E085F45}" type="sibTrans" cxnId="{23281505-0F36-4EB3-A228-3FACC951796A}">
      <dgm:prSet/>
      <dgm:spPr/>
      <dgm:t>
        <a:bodyPr/>
        <a:lstStyle/>
        <a:p>
          <a:endParaRPr lang="en-US"/>
        </a:p>
      </dgm:t>
    </dgm:pt>
    <dgm:pt modelId="{280D670F-1A2C-4450-B480-8C83DE416BD1}">
      <dgm:prSet phldrT="[Text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>
              <a:solidFill>
                <a:schemeClr val="bg1">
                  <a:lumMod val="50000"/>
                </a:schemeClr>
              </a:solidFill>
            </a:rPr>
            <a:t>Monitor</a:t>
          </a:r>
        </a:p>
      </dgm:t>
    </dgm:pt>
    <dgm:pt modelId="{4D040851-5F41-4D5F-9A0A-88C0E261F898}" type="parTrans" cxnId="{F1F19F20-B16C-43B7-BBEA-B96372064DF9}">
      <dgm:prSet/>
      <dgm:spPr/>
      <dgm:t>
        <a:bodyPr/>
        <a:lstStyle/>
        <a:p>
          <a:endParaRPr lang="en-US"/>
        </a:p>
      </dgm:t>
    </dgm:pt>
    <dgm:pt modelId="{471196CE-E840-47CF-85A9-0CA13136D61D}" type="sibTrans" cxnId="{F1F19F20-B16C-43B7-BBEA-B96372064DF9}">
      <dgm:prSet/>
      <dgm:spPr/>
      <dgm:t>
        <a:bodyPr/>
        <a:lstStyle/>
        <a:p>
          <a:endParaRPr lang="en-US"/>
        </a:p>
      </dgm:t>
    </dgm:pt>
    <dgm:pt modelId="{8038FF97-5A5F-4C0D-9A04-B70565F55823}">
      <dgm:prSet phldrT="[Text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>
              <a:solidFill>
                <a:schemeClr val="bg1">
                  <a:lumMod val="50000"/>
                </a:schemeClr>
              </a:solidFill>
            </a:rPr>
            <a:t>Identify</a:t>
          </a:r>
          <a:r>
            <a:rPr lang="en-US" dirty="0"/>
            <a:t>	</a:t>
          </a:r>
        </a:p>
      </dgm:t>
    </dgm:pt>
    <dgm:pt modelId="{8C50D3A9-ACBE-4DBB-AB4B-73F2E9F62671}" type="parTrans" cxnId="{F49FEF5E-BC6E-4AFC-8975-2185DFF3B963}">
      <dgm:prSet/>
      <dgm:spPr/>
      <dgm:t>
        <a:bodyPr/>
        <a:lstStyle/>
        <a:p>
          <a:endParaRPr lang="en-US"/>
        </a:p>
      </dgm:t>
    </dgm:pt>
    <dgm:pt modelId="{4C3972F4-E6AB-45F5-9390-206A04DB2EF9}" type="sibTrans" cxnId="{F49FEF5E-BC6E-4AFC-8975-2185DFF3B963}">
      <dgm:prSet/>
      <dgm:spPr/>
      <dgm:t>
        <a:bodyPr/>
        <a:lstStyle/>
        <a:p>
          <a:endParaRPr lang="en-US"/>
        </a:p>
      </dgm:t>
    </dgm:pt>
    <dgm:pt modelId="{796127DC-A12A-40F6-B36B-52DC74A7F83D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>
              <a:solidFill>
                <a:schemeClr val="bg1">
                  <a:lumMod val="50000"/>
                </a:schemeClr>
              </a:solidFill>
            </a:rPr>
            <a:t>Treat</a:t>
          </a:r>
        </a:p>
      </dgm:t>
    </dgm:pt>
    <dgm:pt modelId="{D67683DA-DFB4-4021-82B0-41742E192460}" type="parTrans" cxnId="{7C943687-101A-4E25-9870-70FC4B0E51A3}">
      <dgm:prSet/>
      <dgm:spPr/>
      <dgm:t>
        <a:bodyPr/>
        <a:lstStyle/>
        <a:p>
          <a:endParaRPr lang="en-US"/>
        </a:p>
      </dgm:t>
    </dgm:pt>
    <dgm:pt modelId="{7128AAF6-031A-4F3F-AA0F-7CEED024F742}" type="sibTrans" cxnId="{7C943687-101A-4E25-9870-70FC4B0E51A3}">
      <dgm:prSet/>
      <dgm:spPr/>
      <dgm:t>
        <a:bodyPr/>
        <a:lstStyle/>
        <a:p>
          <a:endParaRPr lang="en-US"/>
        </a:p>
      </dgm:t>
    </dgm:pt>
    <dgm:pt modelId="{74FCBA9B-A29E-4798-9F4A-10F3F14571AB}" type="pres">
      <dgm:prSet presAssocID="{41FDC158-89AF-493B-87F6-9F8A93D4392E}" presName="compositeShape" presStyleCnt="0">
        <dgm:presLayoutVars>
          <dgm:chMax val="7"/>
          <dgm:dir/>
          <dgm:resizeHandles val="exact"/>
        </dgm:presLayoutVars>
      </dgm:prSet>
      <dgm:spPr/>
    </dgm:pt>
    <dgm:pt modelId="{6F9D1471-8A4E-4FB7-9B50-863A9F939988}" type="pres">
      <dgm:prSet presAssocID="{41FDC158-89AF-493B-87F6-9F8A93D4392E}" presName="wedge1" presStyleLbl="node1" presStyleIdx="0" presStyleCnt="4"/>
      <dgm:spPr/>
    </dgm:pt>
    <dgm:pt modelId="{2EB9ACA4-6E2A-4685-9919-5F07E259C456}" type="pres">
      <dgm:prSet presAssocID="{41FDC158-89AF-493B-87F6-9F8A93D4392E}" presName="dummy1a" presStyleCnt="0"/>
      <dgm:spPr/>
    </dgm:pt>
    <dgm:pt modelId="{6784645D-8A69-4B75-84E2-8DC80BB33893}" type="pres">
      <dgm:prSet presAssocID="{41FDC158-89AF-493B-87F6-9F8A93D4392E}" presName="dummy1b" presStyleCnt="0"/>
      <dgm:spPr/>
    </dgm:pt>
    <dgm:pt modelId="{196B716A-A7A1-4AFD-A365-8698C3EDF396}" type="pres">
      <dgm:prSet presAssocID="{41FDC158-89AF-493B-87F6-9F8A93D4392E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B000A871-D906-4A25-B668-7CDD85048A2E}" type="pres">
      <dgm:prSet presAssocID="{41FDC158-89AF-493B-87F6-9F8A93D4392E}" presName="wedge2" presStyleLbl="node1" presStyleIdx="1" presStyleCnt="4"/>
      <dgm:spPr/>
    </dgm:pt>
    <dgm:pt modelId="{22C599A4-AB61-450B-A4C7-B203512C85B0}" type="pres">
      <dgm:prSet presAssocID="{41FDC158-89AF-493B-87F6-9F8A93D4392E}" presName="dummy2a" presStyleCnt="0"/>
      <dgm:spPr/>
    </dgm:pt>
    <dgm:pt modelId="{15DE2874-058F-4215-BB3F-595AB16F3038}" type="pres">
      <dgm:prSet presAssocID="{41FDC158-89AF-493B-87F6-9F8A93D4392E}" presName="dummy2b" presStyleCnt="0"/>
      <dgm:spPr/>
    </dgm:pt>
    <dgm:pt modelId="{D5E2F880-B1F8-4AD8-92EB-7F313F5CE66F}" type="pres">
      <dgm:prSet presAssocID="{41FDC158-89AF-493B-87F6-9F8A93D4392E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E2BD8467-87DD-44DD-880E-F992E97EE364}" type="pres">
      <dgm:prSet presAssocID="{41FDC158-89AF-493B-87F6-9F8A93D4392E}" presName="wedge3" presStyleLbl="node1" presStyleIdx="2" presStyleCnt="4"/>
      <dgm:spPr/>
    </dgm:pt>
    <dgm:pt modelId="{B25F1B13-F6B4-4284-B85A-216B2C11B19D}" type="pres">
      <dgm:prSet presAssocID="{41FDC158-89AF-493B-87F6-9F8A93D4392E}" presName="dummy3a" presStyleCnt="0"/>
      <dgm:spPr/>
    </dgm:pt>
    <dgm:pt modelId="{CB7C2F5B-DCD3-48B9-9263-8D04C3777116}" type="pres">
      <dgm:prSet presAssocID="{41FDC158-89AF-493B-87F6-9F8A93D4392E}" presName="dummy3b" presStyleCnt="0"/>
      <dgm:spPr/>
    </dgm:pt>
    <dgm:pt modelId="{759AC890-79FD-4569-9890-2E0888F73C38}" type="pres">
      <dgm:prSet presAssocID="{41FDC158-89AF-493B-87F6-9F8A93D4392E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03A32034-52A0-4E56-84A9-C24473194726}" type="pres">
      <dgm:prSet presAssocID="{41FDC158-89AF-493B-87F6-9F8A93D4392E}" presName="wedge4" presStyleLbl="node1" presStyleIdx="3" presStyleCnt="4"/>
      <dgm:spPr/>
    </dgm:pt>
    <dgm:pt modelId="{30CE8812-5D07-4ED4-91F0-1D2BDA20CB37}" type="pres">
      <dgm:prSet presAssocID="{41FDC158-89AF-493B-87F6-9F8A93D4392E}" presName="dummy4a" presStyleCnt="0"/>
      <dgm:spPr/>
    </dgm:pt>
    <dgm:pt modelId="{2291B233-3985-479D-8D2A-B42F24C0271C}" type="pres">
      <dgm:prSet presAssocID="{41FDC158-89AF-493B-87F6-9F8A93D4392E}" presName="dummy4b" presStyleCnt="0"/>
      <dgm:spPr/>
    </dgm:pt>
    <dgm:pt modelId="{A371067E-E0C0-4F01-A213-B92AAD7D9B4A}" type="pres">
      <dgm:prSet presAssocID="{41FDC158-89AF-493B-87F6-9F8A93D4392E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05CC2863-78E6-4FC9-A034-A630E1719644}" type="pres">
      <dgm:prSet presAssocID="{96119BB8-CAD1-4565-9EF4-86A86E085F45}" presName="arrowWedge1" presStyleLbl="fgSibTrans2D1" presStyleIdx="0" presStyleCnt="4"/>
      <dgm:spPr/>
    </dgm:pt>
    <dgm:pt modelId="{EA1FCDD3-D3CD-4EBE-8289-783038392C64}" type="pres">
      <dgm:prSet presAssocID="{7128AAF6-031A-4F3F-AA0F-7CEED024F742}" presName="arrowWedge2" presStyleLbl="fgSibTrans2D1" presStyleIdx="1" presStyleCnt="4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</dgm:pt>
    <dgm:pt modelId="{19C81B20-0F35-4280-945F-7DF1E1A0F613}" type="pres">
      <dgm:prSet presAssocID="{471196CE-E840-47CF-85A9-0CA13136D61D}" presName="arrowWedge3" presStyleLbl="fgSibTrans2D1" presStyleIdx="2" presStyleCnt="4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</dgm:pt>
    <dgm:pt modelId="{0FF81DBC-DEC4-43F6-AC74-FD0ADF8AD82B}" type="pres">
      <dgm:prSet presAssocID="{4C3972F4-E6AB-45F5-9390-206A04DB2EF9}" presName="arrowWedge4" presStyleLbl="fgSibTrans2D1" presStyleIdx="3" presStyleCnt="4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</dgm:pt>
  </dgm:ptLst>
  <dgm:cxnLst>
    <dgm:cxn modelId="{23281505-0F36-4EB3-A228-3FACC951796A}" srcId="{41FDC158-89AF-493B-87F6-9F8A93D4392E}" destId="{9686615E-6F57-497C-84EE-20017F05C88B}" srcOrd="0" destOrd="0" parTransId="{8BB43214-4151-4A99-AB0B-5EE3CA3CB43C}" sibTransId="{96119BB8-CAD1-4565-9EF4-86A86E085F45}"/>
    <dgm:cxn modelId="{F1F19F20-B16C-43B7-BBEA-B96372064DF9}" srcId="{41FDC158-89AF-493B-87F6-9F8A93D4392E}" destId="{280D670F-1A2C-4450-B480-8C83DE416BD1}" srcOrd="2" destOrd="0" parTransId="{4D040851-5F41-4D5F-9A0A-88C0E261F898}" sibTransId="{471196CE-E840-47CF-85A9-0CA13136D61D}"/>
    <dgm:cxn modelId="{F424D638-5907-D947-A61F-7EECD705D3D4}" type="presOf" srcId="{8038FF97-5A5F-4C0D-9A04-B70565F55823}" destId="{A371067E-E0C0-4F01-A213-B92AAD7D9B4A}" srcOrd="1" destOrd="0" presId="urn:microsoft.com/office/officeart/2005/8/layout/cycle8"/>
    <dgm:cxn modelId="{B3C0C43F-5818-674F-837B-4F7B3CA0A04B}" type="presOf" srcId="{41FDC158-89AF-493B-87F6-9F8A93D4392E}" destId="{74FCBA9B-A29E-4798-9F4A-10F3F14571AB}" srcOrd="0" destOrd="0" presId="urn:microsoft.com/office/officeart/2005/8/layout/cycle8"/>
    <dgm:cxn modelId="{13933F59-804E-374F-AF44-C97E445821D2}" type="presOf" srcId="{8038FF97-5A5F-4C0D-9A04-B70565F55823}" destId="{03A32034-52A0-4E56-84A9-C24473194726}" srcOrd="0" destOrd="0" presId="urn:microsoft.com/office/officeart/2005/8/layout/cycle8"/>
    <dgm:cxn modelId="{F49FEF5E-BC6E-4AFC-8975-2185DFF3B963}" srcId="{41FDC158-89AF-493B-87F6-9F8A93D4392E}" destId="{8038FF97-5A5F-4C0D-9A04-B70565F55823}" srcOrd="3" destOrd="0" parTransId="{8C50D3A9-ACBE-4DBB-AB4B-73F2E9F62671}" sibTransId="{4C3972F4-E6AB-45F5-9390-206A04DB2EF9}"/>
    <dgm:cxn modelId="{F1E62863-8D19-C241-8F84-23C81E03F0B3}" type="presOf" srcId="{280D670F-1A2C-4450-B480-8C83DE416BD1}" destId="{E2BD8467-87DD-44DD-880E-F992E97EE364}" srcOrd="0" destOrd="0" presId="urn:microsoft.com/office/officeart/2005/8/layout/cycle8"/>
    <dgm:cxn modelId="{77D5B770-7626-574E-B403-31E2F48945C2}" type="presOf" srcId="{9686615E-6F57-497C-84EE-20017F05C88B}" destId="{6F9D1471-8A4E-4FB7-9B50-863A9F939988}" srcOrd="0" destOrd="0" presId="urn:microsoft.com/office/officeart/2005/8/layout/cycle8"/>
    <dgm:cxn modelId="{7C943687-101A-4E25-9870-70FC4B0E51A3}" srcId="{41FDC158-89AF-493B-87F6-9F8A93D4392E}" destId="{796127DC-A12A-40F6-B36B-52DC74A7F83D}" srcOrd="1" destOrd="0" parTransId="{D67683DA-DFB4-4021-82B0-41742E192460}" sibTransId="{7128AAF6-031A-4F3F-AA0F-7CEED024F742}"/>
    <dgm:cxn modelId="{34D059A3-EEC3-5246-966E-A31C998EE668}" type="presOf" srcId="{280D670F-1A2C-4450-B480-8C83DE416BD1}" destId="{759AC890-79FD-4569-9890-2E0888F73C38}" srcOrd="1" destOrd="0" presId="urn:microsoft.com/office/officeart/2005/8/layout/cycle8"/>
    <dgm:cxn modelId="{116904EC-3416-6B41-AC6A-545207ABE8E7}" type="presOf" srcId="{796127DC-A12A-40F6-B36B-52DC74A7F83D}" destId="{B000A871-D906-4A25-B668-7CDD85048A2E}" srcOrd="0" destOrd="0" presId="urn:microsoft.com/office/officeart/2005/8/layout/cycle8"/>
    <dgm:cxn modelId="{6B088EF0-A968-7A47-AED9-2C6773BCD708}" type="presOf" srcId="{796127DC-A12A-40F6-B36B-52DC74A7F83D}" destId="{D5E2F880-B1F8-4AD8-92EB-7F313F5CE66F}" srcOrd="1" destOrd="0" presId="urn:microsoft.com/office/officeart/2005/8/layout/cycle8"/>
    <dgm:cxn modelId="{56861DFE-3C38-3B47-8917-E99645BC2A06}" type="presOf" srcId="{9686615E-6F57-497C-84EE-20017F05C88B}" destId="{196B716A-A7A1-4AFD-A365-8698C3EDF396}" srcOrd="1" destOrd="0" presId="urn:microsoft.com/office/officeart/2005/8/layout/cycle8"/>
    <dgm:cxn modelId="{0846C32B-0F69-7540-A99F-2815FDC46A6B}" type="presParOf" srcId="{74FCBA9B-A29E-4798-9F4A-10F3F14571AB}" destId="{6F9D1471-8A4E-4FB7-9B50-863A9F939988}" srcOrd="0" destOrd="0" presId="urn:microsoft.com/office/officeart/2005/8/layout/cycle8"/>
    <dgm:cxn modelId="{9DA06781-9A13-B840-8761-31FF53AC43EE}" type="presParOf" srcId="{74FCBA9B-A29E-4798-9F4A-10F3F14571AB}" destId="{2EB9ACA4-6E2A-4685-9919-5F07E259C456}" srcOrd="1" destOrd="0" presId="urn:microsoft.com/office/officeart/2005/8/layout/cycle8"/>
    <dgm:cxn modelId="{A1DB7393-78EE-9649-8AD2-2B9FF80A2D29}" type="presParOf" srcId="{74FCBA9B-A29E-4798-9F4A-10F3F14571AB}" destId="{6784645D-8A69-4B75-84E2-8DC80BB33893}" srcOrd="2" destOrd="0" presId="urn:microsoft.com/office/officeart/2005/8/layout/cycle8"/>
    <dgm:cxn modelId="{405B1057-A7D3-3C47-81EB-2B47DDCD25D3}" type="presParOf" srcId="{74FCBA9B-A29E-4798-9F4A-10F3F14571AB}" destId="{196B716A-A7A1-4AFD-A365-8698C3EDF396}" srcOrd="3" destOrd="0" presId="urn:microsoft.com/office/officeart/2005/8/layout/cycle8"/>
    <dgm:cxn modelId="{8576F8DF-A79C-C844-B0CB-D39223618FAC}" type="presParOf" srcId="{74FCBA9B-A29E-4798-9F4A-10F3F14571AB}" destId="{B000A871-D906-4A25-B668-7CDD85048A2E}" srcOrd="4" destOrd="0" presId="urn:microsoft.com/office/officeart/2005/8/layout/cycle8"/>
    <dgm:cxn modelId="{9582194F-E378-8C44-A705-D108BD8AE5A9}" type="presParOf" srcId="{74FCBA9B-A29E-4798-9F4A-10F3F14571AB}" destId="{22C599A4-AB61-450B-A4C7-B203512C85B0}" srcOrd="5" destOrd="0" presId="urn:microsoft.com/office/officeart/2005/8/layout/cycle8"/>
    <dgm:cxn modelId="{54BE4002-AB52-BF4D-AF94-B417D3DDB064}" type="presParOf" srcId="{74FCBA9B-A29E-4798-9F4A-10F3F14571AB}" destId="{15DE2874-058F-4215-BB3F-595AB16F3038}" srcOrd="6" destOrd="0" presId="urn:microsoft.com/office/officeart/2005/8/layout/cycle8"/>
    <dgm:cxn modelId="{C19B592F-EDA4-D948-87EC-6E9353826FE7}" type="presParOf" srcId="{74FCBA9B-A29E-4798-9F4A-10F3F14571AB}" destId="{D5E2F880-B1F8-4AD8-92EB-7F313F5CE66F}" srcOrd="7" destOrd="0" presId="urn:microsoft.com/office/officeart/2005/8/layout/cycle8"/>
    <dgm:cxn modelId="{E962495B-EB81-2E4A-9FF5-092F349A1905}" type="presParOf" srcId="{74FCBA9B-A29E-4798-9F4A-10F3F14571AB}" destId="{E2BD8467-87DD-44DD-880E-F992E97EE364}" srcOrd="8" destOrd="0" presId="urn:microsoft.com/office/officeart/2005/8/layout/cycle8"/>
    <dgm:cxn modelId="{A2770A45-9C4E-9249-8BE6-10738768B2D8}" type="presParOf" srcId="{74FCBA9B-A29E-4798-9F4A-10F3F14571AB}" destId="{B25F1B13-F6B4-4284-B85A-216B2C11B19D}" srcOrd="9" destOrd="0" presId="urn:microsoft.com/office/officeart/2005/8/layout/cycle8"/>
    <dgm:cxn modelId="{3903D49E-DE0E-BB45-847F-869FB447F03D}" type="presParOf" srcId="{74FCBA9B-A29E-4798-9F4A-10F3F14571AB}" destId="{CB7C2F5B-DCD3-48B9-9263-8D04C3777116}" srcOrd="10" destOrd="0" presId="urn:microsoft.com/office/officeart/2005/8/layout/cycle8"/>
    <dgm:cxn modelId="{C9D38138-5A5B-E148-ABE2-2BD96A18B164}" type="presParOf" srcId="{74FCBA9B-A29E-4798-9F4A-10F3F14571AB}" destId="{759AC890-79FD-4569-9890-2E0888F73C38}" srcOrd="11" destOrd="0" presId="urn:microsoft.com/office/officeart/2005/8/layout/cycle8"/>
    <dgm:cxn modelId="{D9D60126-C0DC-2A4C-A1BF-406CE25B8B68}" type="presParOf" srcId="{74FCBA9B-A29E-4798-9F4A-10F3F14571AB}" destId="{03A32034-52A0-4E56-84A9-C24473194726}" srcOrd="12" destOrd="0" presId="urn:microsoft.com/office/officeart/2005/8/layout/cycle8"/>
    <dgm:cxn modelId="{86F1D44F-4424-8C4A-9985-A7109C0BE6F2}" type="presParOf" srcId="{74FCBA9B-A29E-4798-9F4A-10F3F14571AB}" destId="{30CE8812-5D07-4ED4-91F0-1D2BDA20CB37}" srcOrd="13" destOrd="0" presId="urn:microsoft.com/office/officeart/2005/8/layout/cycle8"/>
    <dgm:cxn modelId="{CAD7BDEC-0F44-3C4B-9480-EA5A19B751EA}" type="presParOf" srcId="{74FCBA9B-A29E-4798-9F4A-10F3F14571AB}" destId="{2291B233-3985-479D-8D2A-B42F24C0271C}" srcOrd="14" destOrd="0" presId="urn:microsoft.com/office/officeart/2005/8/layout/cycle8"/>
    <dgm:cxn modelId="{D308E0A7-E3B6-7647-AC6C-D97C51E2E9B2}" type="presParOf" srcId="{74FCBA9B-A29E-4798-9F4A-10F3F14571AB}" destId="{A371067E-E0C0-4F01-A213-B92AAD7D9B4A}" srcOrd="15" destOrd="0" presId="urn:microsoft.com/office/officeart/2005/8/layout/cycle8"/>
    <dgm:cxn modelId="{A3880652-2CEB-E84F-9566-DCF890C96353}" type="presParOf" srcId="{74FCBA9B-A29E-4798-9F4A-10F3F14571AB}" destId="{05CC2863-78E6-4FC9-A034-A630E1719644}" srcOrd="16" destOrd="0" presId="urn:microsoft.com/office/officeart/2005/8/layout/cycle8"/>
    <dgm:cxn modelId="{BA9855CB-1D7F-D541-A0FC-3F6711A4579F}" type="presParOf" srcId="{74FCBA9B-A29E-4798-9F4A-10F3F14571AB}" destId="{EA1FCDD3-D3CD-4EBE-8289-783038392C64}" srcOrd="17" destOrd="0" presId="urn:microsoft.com/office/officeart/2005/8/layout/cycle8"/>
    <dgm:cxn modelId="{2685C1FC-B5BC-0741-B26F-720F26C74195}" type="presParOf" srcId="{74FCBA9B-A29E-4798-9F4A-10F3F14571AB}" destId="{19C81B20-0F35-4280-945F-7DF1E1A0F613}" srcOrd="18" destOrd="0" presId="urn:microsoft.com/office/officeart/2005/8/layout/cycle8"/>
    <dgm:cxn modelId="{6F3D85C7-6E53-C94A-8CAA-84116A09D473}" type="presParOf" srcId="{74FCBA9B-A29E-4798-9F4A-10F3F14571AB}" destId="{0FF81DBC-DEC4-43F6-AC74-FD0ADF8AD82B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1FDC158-89AF-493B-87F6-9F8A93D4392E}" type="doc">
      <dgm:prSet loTypeId="urn:microsoft.com/office/officeart/2005/8/layout/cycle8" loCatId="cycle" qsTypeId="urn:microsoft.com/office/officeart/2005/8/quickstyle/simple4" qsCatId="simple" csTypeId="urn:microsoft.com/office/officeart/2005/8/colors/colorful3" csCatId="colorful" phldr="1"/>
      <dgm:spPr/>
    </dgm:pt>
    <dgm:pt modelId="{9686615E-6F57-497C-84EE-20017F05C88B}">
      <dgm:prSet phldrT="[Text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>
              <a:solidFill>
                <a:schemeClr val="bg1">
                  <a:lumMod val="50000"/>
                </a:schemeClr>
              </a:solidFill>
            </a:rPr>
            <a:t>Analyze</a:t>
          </a:r>
        </a:p>
      </dgm:t>
    </dgm:pt>
    <dgm:pt modelId="{8BB43214-4151-4A99-AB0B-5EE3CA3CB43C}" type="parTrans" cxnId="{23281505-0F36-4EB3-A228-3FACC951796A}">
      <dgm:prSet/>
      <dgm:spPr/>
      <dgm:t>
        <a:bodyPr/>
        <a:lstStyle/>
        <a:p>
          <a:endParaRPr lang="en-US"/>
        </a:p>
      </dgm:t>
    </dgm:pt>
    <dgm:pt modelId="{96119BB8-CAD1-4565-9EF4-86A86E085F45}" type="sibTrans" cxnId="{23281505-0F36-4EB3-A228-3FACC951796A}">
      <dgm:prSet/>
      <dgm:spPr/>
      <dgm:t>
        <a:bodyPr/>
        <a:lstStyle/>
        <a:p>
          <a:endParaRPr lang="en-US"/>
        </a:p>
      </dgm:t>
    </dgm:pt>
    <dgm:pt modelId="{280D670F-1A2C-4450-B480-8C83DE416BD1}">
      <dgm:prSet phldrT="[Text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>
              <a:solidFill>
                <a:schemeClr val="bg1">
                  <a:lumMod val="50000"/>
                </a:schemeClr>
              </a:solidFill>
            </a:rPr>
            <a:t>Monitor</a:t>
          </a:r>
        </a:p>
      </dgm:t>
    </dgm:pt>
    <dgm:pt modelId="{4D040851-5F41-4D5F-9A0A-88C0E261F898}" type="parTrans" cxnId="{F1F19F20-B16C-43B7-BBEA-B96372064DF9}">
      <dgm:prSet/>
      <dgm:spPr/>
      <dgm:t>
        <a:bodyPr/>
        <a:lstStyle/>
        <a:p>
          <a:endParaRPr lang="en-US"/>
        </a:p>
      </dgm:t>
    </dgm:pt>
    <dgm:pt modelId="{471196CE-E840-47CF-85A9-0CA13136D61D}" type="sibTrans" cxnId="{F1F19F20-B16C-43B7-BBEA-B96372064DF9}">
      <dgm:prSet/>
      <dgm:spPr/>
      <dgm:t>
        <a:bodyPr/>
        <a:lstStyle/>
        <a:p>
          <a:endParaRPr lang="en-US"/>
        </a:p>
      </dgm:t>
    </dgm:pt>
    <dgm:pt modelId="{8038FF97-5A5F-4C0D-9A04-B70565F55823}">
      <dgm:prSet phldrT="[Text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>
              <a:solidFill>
                <a:schemeClr val="bg1">
                  <a:lumMod val="50000"/>
                </a:schemeClr>
              </a:solidFill>
            </a:rPr>
            <a:t>Identify	</a:t>
          </a:r>
        </a:p>
      </dgm:t>
    </dgm:pt>
    <dgm:pt modelId="{8C50D3A9-ACBE-4DBB-AB4B-73F2E9F62671}" type="parTrans" cxnId="{F49FEF5E-BC6E-4AFC-8975-2185DFF3B963}">
      <dgm:prSet/>
      <dgm:spPr/>
      <dgm:t>
        <a:bodyPr/>
        <a:lstStyle/>
        <a:p>
          <a:endParaRPr lang="en-US"/>
        </a:p>
      </dgm:t>
    </dgm:pt>
    <dgm:pt modelId="{4C3972F4-E6AB-45F5-9390-206A04DB2EF9}" type="sibTrans" cxnId="{F49FEF5E-BC6E-4AFC-8975-2185DFF3B963}">
      <dgm:prSet/>
      <dgm:spPr/>
      <dgm:t>
        <a:bodyPr/>
        <a:lstStyle/>
        <a:p>
          <a:endParaRPr lang="en-US"/>
        </a:p>
      </dgm:t>
    </dgm:pt>
    <dgm:pt modelId="{796127DC-A12A-40F6-B36B-52DC74A7F83D}">
      <dgm:prSet/>
      <dgm:spPr/>
      <dgm:t>
        <a:bodyPr/>
        <a:lstStyle/>
        <a:p>
          <a:r>
            <a:rPr lang="en-US" dirty="0"/>
            <a:t>Treat</a:t>
          </a:r>
        </a:p>
      </dgm:t>
    </dgm:pt>
    <dgm:pt modelId="{D67683DA-DFB4-4021-82B0-41742E192460}" type="parTrans" cxnId="{7C943687-101A-4E25-9870-70FC4B0E51A3}">
      <dgm:prSet/>
      <dgm:spPr/>
      <dgm:t>
        <a:bodyPr/>
        <a:lstStyle/>
        <a:p>
          <a:endParaRPr lang="en-US"/>
        </a:p>
      </dgm:t>
    </dgm:pt>
    <dgm:pt modelId="{7128AAF6-031A-4F3F-AA0F-7CEED024F742}" type="sibTrans" cxnId="{7C943687-101A-4E25-9870-70FC4B0E51A3}">
      <dgm:prSet/>
      <dgm:spPr/>
      <dgm:t>
        <a:bodyPr/>
        <a:lstStyle/>
        <a:p>
          <a:endParaRPr lang="en-US"/>
        </a:p>
      </dgm:t>
    </dgm:pt>
    <dgm:pt modelId="{74FCBA9B-A29E-4798-9F4A-10F3F14571AB}" type="pres">
      <dgm:prSet presAssocID="{41FDC158-89AF-493B-87F6-9F8A93D4392E}" presName="compositeShape" presStyleCnt="0">
        <dgm:presLayoutVars>
          <dgm:chMax val="7"/>
          <dgm:dir/>
          <dgm:resizeHandles val="exact"/>
        </dgm:presLayoutVars>
      </dgm:prSet>
      <dgm:spPr/>
    </dgm:pt>
    <dgm:pt modelId="{6F9D1471-8A4E-4FB7-9B50-863A9F939988}" type="pres">
      <dgm:prSet presAssocID="{41FDC158-89AF-493B-87F6-9F8A93D4392E}" presName="wedge1" presStyleLbl="node1" presStyleIdx="0" presStyleCnt="4"/>
      <dgm:spPr/>
    </dgm:pt>
    <dgm:pt modelId="{2EB9ACA4-6E2A-4685-9919-5F07E259C456}" type="pres">
      <dgm:prSet presAssocID="{41FDC158-89AF-493B-87F6-9F8A93D4392E}" presName="dummy1a" presStyleCnt="0"/>
      <dgm:spPr/>
    </dgm:pt>
    <dgm:pt modelId="{6784645D-8A69-4B75-84E2-8DC80BB33893}" type="pres">
      <dgm:prSet presAssocID="{41FDC158-89AF-493B-87F6-9F8A93D4392E}" presName="dummy1b" presStyleCnt="0"/>
      <dgm:spPr/>
    </dgm:pt>
    <dgm:pt modelId="{196B716A-A7A1-4AFD-A365-8698C3EDF396}" type="pres">
      <dgm:prSet presAssocID="{41FDC158-89AF-493B-87F6-9F8A93D4392E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B000A871-D906-4A25-B668-7CDD85048A2E}" type="pres">
      <dgm:prSet presAssocID="{41FDC158-89AF-493B-87F6-9F8A93D4392E}" presName="wedge2" presStyleLbl="node1" presStyleIdx="1" presStyleCnt="4"/>
      <dgm:spPr/>
    </dgm:pt>
    <dgm:pt modelId="{22C599A4-AB61-450B-A4C7-B203512C85B0}" type="pres">
      <dgm:prSet presAssocID="{41FDC158-89AF-493B-87F6-9F8A93D4392E}" presName="dummy2a" presStyleCnt="0"/>
      <dgm:spPr/>
    </dgm:pt>
    <dgm:pt modelId="{15DE2874-058F-4215-BB3F-595AB16F3038}" type="pres">
      <dgm:prSet presAssocID="{41FDC158-89AF-493B-87F6-9F8A93D4392E}" presName="dummy2b" presStyleCnt="0"/>
      <dgm:spPr/>
    </dgm:pt>
    <dgm:pt modelId="{D5E2F880-B1F8-4AD8-92EB-7F313F5CE66F}" type="pres">
      <dgm:prSet presAssocID="{41FDC158-89AF-493B-87F6-9F8A93D4392E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E2BD8467-87DD-44DD-880E-F992E97EE364}" type="pres">
      <dgm:prSet presAssocID="{41FDC158-89AF-493B-87F6-9F8A93D4392E}" presName="wedge3" presStyleLbl="node1" presStyleIdx="2" presStyleCnt="4"/>
      <dgm:spPr/>
    </dgm:pt>
    <dgm:pt modelId="{B25F1B13-F6B4-4284-B85A-216B2C11B19D}" type="pres">
      <dgm:prSet presAssocID="{41FDC158-89AF-493B-87F6-9F8A93D4392E}" presName="dummy3a" presStyleCnt="0"/>
      <dgm:spPr/>
    </dgm:pt>
    <dgm:pt modelId="{CB7C2F5B-DCD3-48B9-9263-8D04C3777116}" type="pres">
      <dgm:prSet presAssocID="{41FDC158-89AF-493B-87F6-9F8A93D4392E}" presName="dummy3b" presStyleCnt="0"/>
      <dgm:spPr/>
    </dgm:pt>
    <dgm:pt modelId="{759AC890-79FD-4569-9890-2E0888F73C38}" type="pres">
      <dgm:prSet presAssocID="{41FDC158-89AF-493B-87F6-9F8A93D4392E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03A32034-52A0-4E56-84A9-C24473194726}" type="pres">
      <dgm:prSet presAssocID="{41FDC158-89AF-493B-87F6-9F8A93D4392E}" presName="wedge4" presStyleLbl="node1" presStyleIdx="3" presStyleCnt="4"/>
      <dgm:spPr/>
    </dgm:pt>
    <dgm:pt modelId="{30CE8812-5D07-4ED4-91F0-1D2BDA20CB37}" type="pres">
      <dgm:prSet presAssocID="{41FDC158-89AF-493B-87F6-9F8A93D4392E}" presName="dummy4a" presStyleCnt="0"/>
      <dgm:spPr/>
    </dgm:pt>
    <dgm:pt modelId="{2291B233-3985-479D-8D2A-B42F24C0271C}" type="pres">
      <dgm:prSet presAssocID="{41FDC158-89AF-493B-87F6-9F8A93D4392E}" presName="dummy4b" presStyleCnt="0"/>
      <dgm:spPr/>
    </dgm:pt>
    <dgm:pt modelId="{A371067E-E0C0-4F01-A213-B92AAD7D9B4A}" type="pres">
      <dgm:prSet presAssocID="{41FDC158-89AF-493B-87F6-9F8A93D4392E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05CC2863-78E6-4FC9-A034-A630E1719644}" type="pres">
      <dgm:prSet presAssocID="{96119BB8-CAD1-4565-9EF4-86A86E085F45}" presName="arrowWedge1" presStyleLbl="fgSibTrans2D1" presStyleIdx="0" presStyleCnt="4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</dgm:pt>
    <dgm:pt modelId="{EA1FCDD3-D3CD-4EBE-8289-783038392C64}" type="pres">
      <dgm:prSet presAssocID="{7128AAF6-031A-4F3F-AA0F-7CEED024F742}" presName="arrowWedge2" presStyleLbl="fgSibTrans2D1" presStyleIdx="1" presStyleCnt="4"/>
      <dgm:spPr/>
    </dgm:pt>
    <dgm:pt modelId="{19C81B20-0F35-4280-945F-7DF1E1A0F613}" type="pres">
      <dgm:prSet presAssocID="{471196CE-E840-47CF-85A9-0CA13136D61D}" presName="arrowWedge3" presStyleLbl="fgSibTrans2D1" presStyleIdx="2" presStyleCnt="4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</dgm:pt>
    <dgm:pt modelId="{0FF81DBC-DEC4-43F6-AC74-FD0ADF8AD82B}" type="pres">
      <dgm:prSet presAssocID="{4C3972F4-E6AB-45F5-9390-206A04DB2EF9}" presName="arrowWedge4" presStyleLbl="fgSibTrans2D1" presStyleIdx="3" presStyleCnt="4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</dgm:pt>
  </dgm:ptLst>
  <dgm:cxnLst>
    <dgm:cxn modelId="{23281505-0F36-4EB3-A228-3FACC951796A}" srcId="{41FDC158-89AF-493B-87F6-9F8A93D4392E}" destId="{9686615E-6F57-497C-84EE-20017F05C88B}" srcOrd="0" destOrd="0" parTransId="{8BB43214-4151-4A99-AB0B-5EE3CA3CB43C}" sibTransId="{96119BB8-CAD1-4565-9EF4-86A86E085F45}"/>
    <dgm:cxn modelId="{F1F19F20-B16C-43B7-BBEA-B96372064DF9}" srcId="{41FDC158-89AF-493B-87F6-9F8A93D4392E}" destId="{280D670F-1A2C-4450-B480-8C83DE416BD1}" srcOrd="2" destOrd="0" parTransId="{4D040851-5F41-4D5F-9A0A-88C0E261F898}" sibTransId="{471196CE-E840-47CF-85A9-0CA13136D61D}"/>
    <dgm:cxn modelId="{65FA0E2C-40D7-9D4B-AD8F-F7074C27E690}" type="presOf" srcId="{9686615E-6F57-497C-84EE-20017F05C88B}" destId="{6F9D1471-8A4E-4FB7-9B50-863A9F939988}" srcOrd="0" destOrd="0" presId="urn:microsoft.com/office/officeart/2005/8/layout/cycle8"/>
    <dgm:cxn modelId="{1679C42E-AC75-1445-B769-A962D49120C5}" type="presOf" srcId="{8038FF97-5A5F-4C0D-9A04-B70565F55823}" destId="{A371067E-E0C0-4F01-A213-B92AAD7D9B4A}" srcOrd="1" destOrd="0" presId="urn:microsoft.com/office/officeart/2005/8/layout/cycle8"/>
    <dgm:cxn modelId="{684BE654-A892-5B4D-98C4-78DAE5EEBD04}" type="presOf" srcId="{796127DC-A12A-40F6-B36B-52DC74A7F83D}" destId="{B000A871-D906-4A25-B668-7CDD85048A2E}" srcOrd="0" destOrd="0" presId="urn:microsoft.com/office/officeart/2005/8/layout/cycle8"/>
    <dgm:cxn modelId="{F49FEF5E-BC6E-4AFC-8975-2185DFF3B963}" srcId="{41FDC158-89AF-493B-87F6-9F8A93D4392E}" destId="{8038FF97-5A5F-4C0D-9A04-B70565F55823}" srcOrd="3" destOrd="0" parTransId="{8C50D3A9-ACBE-4DBB-AB4B-73F2E9F62671}" sibTransId="{4C3972F4-E6AB-45F5-9390-206A04DB2EF9}"/>
    <dgm:cxn modelId="{63B65572-CC7C-1A44-B396-4E641724807A}" type="presOf" srcId="{280D670F-1A2C-4450-B480-8C83DE416BD1}" destId="{759AC890-79FD-4569-9890-2E0888F73C38}" srcOrd="1" destOrd="0" presId="urn:microsoft.com/office/officeart/2005/8/layout/cycle8"/>
    <dgm:cxn modelId="{F01A8884-77C7-5040-AF07-995996188858}" type="presOf" srcId="{9686615E-6F57-497C-84EE-20017F05C88B}" destId="{196B716A-A7A1-4AFD-A365-8698C3EDF396}" srcOrd="1" destOrd="0" presId="urn:microsoft.com/office/officeart/2005/8/layout/cycle8"/>
    <dgm:cxn modelId="{CB862085-3850-5B4C-B07D-72406F96A406}" type="presOf" srcId="{41FDC158-89AF-493B-87F6-9F8A93D4392E}" destId="{74FCBA9B-A29E-4798-9F4A-10F3F14571AB}" srcOrd="0" destOrd="0" presId="urn:microsoft.com/office/officeart/2005/8/layout/cycle8"/>
    <dgm:cxn modelId="{7C943687-101A-4E25-9870-70FC4B0E51A3}" srcId="{41FDC158-89AF-493B-87F6-9F8A93D4392E}" destId="{796127DC-A12A-40F6-B36B-52DC74A7F83D}" srcOrd="1" destOrd="0" parTransId="{D67683DA-DFB4-4021-82B0-41742E192460}" sibTransId="{7128AAF6-031A-4F3F-AA0F-7CEED024F742}"/>
    <dgm:cxn modelId="{5D63E791-E3C7-0640-84C2-DDB5AC63DACF}" type="presOf" srcId="{8038FF97-5A5F-4C0D-9A04-B70565F55823}" destId="{03A32034-52A0-4E56-84A9-C24473194726}" srcOrd="0" destOrd="0" presId="urn:microsoft.com/office/officeart/2005/8/layout/cycle8"/>
    <dgm:cxn modelId="{2D76FDC2-172C-7C40-9C76-9E09827575FC}" type="presOf" srcId="{280D670F-1A2C-4450-B480-8C83DE416BD1}" destId="{E2BD8467-87DD-44DD-880E-F992E97EE364}" srcOrd="0" destOrd="0" presId="urn:microsoft.com/office/officeart/2005/8/layout/cycle8"/>
    <dgm:cxn modelId="{C840A1E6-DA0E-154B-A2F7-0CF21F6DD772}" type="presOf" srcId="{796127DC-A12A-40F6-B36B-52DC74A7F83D}" destId="{D5E2F880-B1F8-4AD8-92EB-7F313F5CE66F}" srcOrd="1" destOrd="0" presId="urn:microsoft.com/office/officeart/2005/8/layout/cycle8"/>
    <dgm:cxn modelId="{9C341968-78D8-3342-AA2C-EF0C9CDC9E39}" type="presParOf" srcId="{74FCBA9B-A29E-4798-9F4A-10F3F14571AB}" destId="{6F9D1471-8A4E-4FB7-9B50-863A9F939988}" srcOrd="0" destOrd="0" presId="urn:microsoft.com/office/officeart/2005/8/layout/cycle8"/>
    <dgm:cxn modelId="{62DE05AB-325C-0048-B306-F07673EF7084}" type="presParOf" srcId="{74FCBA9B-A29E-4798-9F4A-10F3F14571AB}" destId="{2EB9ACA4-6E2A-4685-9919-5F07E259C456}" srcOrd="1" destOrd="0" presId="urn:microsoft.com/office/officeart/2005/8/layout/cycle8"/>
    <dgm:cxn modelId="{BB0FBCF7-C5BC-E441-9BAC-9C1DCB18C579}" type="presParOf" srcId="{74FCBA9B-A29E-4798-9F4A-10F3F14571AB}" destId="{6784645D-8A69-4B75-84E2-8DC80BB33893}" srcOrd="2" destOrd="0" presId="urn:microsoft.com/office/officeart/2005/8/layout/cycle8"/>
    <dgm:cxn modelId="{8FCE47C9-867C-264B-BEB6-1CC3B1F79261}" type="presParOf" srcId="{74FCBA9B-A29E-4798-9F4A-10F3F14571AB}" destId="{196B716A-A7A1-4AFD-A365-8698C3EDF396}" srcOrd="3" destOrd="0" presId="urn:microsoft.com/office/officeart/2005/8/layout/cycle8"/>
    <dgm:cxn modelId="{FED12A0C-46A7-5F46-9984-B6578C6F02F0}" type="presParOf" srcId="{74FCBA9B-A29E-4798-9F4A-10F3F14571AB}" destId="{B000A871-D906-4A25-B668-7CDD85048A2E}" srcOrd="4" destOrd="0" presId="urn:microsoft.com/office/officeart/2005/8/layout/cycle8"/>
    <dgm:cxn modelId="{5EC41E7A-ECCE-BA45-A728-065CF4862DDD}" type="presParOf" srcId="{74FCBA9B-A29E-4798-9F4A-10F3F14571AB}" destId="{22C599A4-AB61-450B-A4C7-B203512C85B0}" srcOrd="5" destOrd="0" presId="urn:microsoft.com/office/officeart/2005/8/layout/cycle8"/>
    <dgm:cxn modelId="{3B543AAD-162E-4D46-B846-DF62D42B2918}" type="presParOf" srcId="{74FCBA9B-A29E-4798-9F4A-10F3F14571AB}" destId="{15DE2874-058F-4215-BB3F-595AB16F3038}" srcOrd="6" destOrd="0" presId="urn:microsoft.com/office/officeart/2005/8/layout/cycle8"/>
    <dgm:cxn modelId="{F8778BA9-67A3-B44D-A3A5-813191157D3E}" type="presParOf" srcId="{74FCBA9B-A29E-4798-9F4A-10F3F14571AB}" destId="{D5E2F880-B1F8-4AD8-92EB-7F313F5CE66F}" srcOrd="7" destOrd="0" presId="urn:microsoft.com/office/officeart/2005/8/layout/cycle8"/>
    <dgm:cxn modelId="{8E7A3C9B-0B07-2545-A8D6-AEB5C17161B3}" type="presParOf" srcId="{74FCBA9B-A29E-4798-9F4A-10F3F14571AB}" destId="{E2BD8467-87DD-44DD-880E-F992E97EE364}" srcOrd="8" destOrd="0" presId="urn:microsoft.com/office/officeart/2005/8/layout/cycle8"/>
    <dgm:cxn modelId="{262B8EBC-C4C4-FC4B-BD3F-F53753311DB5}" type="presParOf" srcId="{74FCBA9B-A29E-4798-9F4A-10F3F14571AB}" destId="{B25F1B13-F6B4-4284-B85A-216B2C11B19D}" srcOrd="9" destOrd="0" presId="urn:microsoft.com/office/officeart/2005/8/layout/cycle8"/>
    <dgm:cxn modelId="{68B3D068-5557-BD49-91C3-2DD779B982B4}" type="presParOf" srcId="{74FCBA9B-A29E-4798-9F4A-10F3F14571AB}" destId="{CB7C2F5B-DCD3-48B9-9263-8D04C3777116}" srcOrd="10" destOrd="0" presId="urn:microsoft.com/office/officeart/2005/8/layout/cycle8"/>
    <dgm:cxn modelId="{13E622DE-F320-494F-ABC6-67978F74F5EA}" type="presParOf" srcId="{74FCBA9B-A29E-4798-9F4A-10F3F14571AB}" destId="{759AC890-79FD-4569-9890-2E0888F73C38}" srcOrd="11" destOrd="0" presId="urn:microsoft.com/office/officeart/2005/8/layout/cycle8"/>
    <dgm:cxn modelId="{377C96BD-18D4-7F40-9240-77C4F5E7A7E8}" type="presParOf" srcId="{74FCBA9B-A29E-4798-9F4A-10F3F14571AB}" destId="{03A32034-52A0-4E56-84A9-C24473194726}" srcOrd="12" destOrd="0" presId="urn:microsoft.com/office/officeart/2005/8/layout/cycle8"/>
    <dgm:cxn modelId="{1CB81E92-6FDC-AE42-8FE1-57A808F7F86A}" type="presParOf" srcId="{74FCBA9B-A29E-4798-9F4A-10F3F14571AB}" destId="{30CE8812-5D07-4ED4-91F0-1D2BDA20CB37}" srcOrd="13" destOrd="0" presId="urn:microsoft.com/office/officeart/2005/8/layout/cycle8"/>
    <dgm:cxn modelId="{53A4F5E4-862C-B346-B416-B30F7DEE88CC}" type="presParOf" srcId="{74FCBA9B-A29E-4798-9F4A-10F3F14571AB}" destId="{2291B233-3985-479D-8D2A-B42F24C0271C}" srcOrd="14" destOrd="0" presId="urn:microsoft.com/office/officeart/2005/8/layout/cycle8"/>
    <dgm:cxn modelId="{F90E933C-D8A8-6448-8B2D-2828BD97CF81}" type="presParOf" srcId="{74FCBA9B-A29E-4798-9F4A-10F3F14571AB}" destId="{A371067E-E0C0-4F01-A213-B92AAD7D9B4A}" srcOrd="15" destOrd="0" presId="urn:microsoft.com/office/officeart/2005/8/layout/cycle8"/>
    <dgm:cxn modelId="{E28C36F9-B0BA-F04D-9A0A-0BC8C0087098}" type="presParOf" srcId="{74FCBA9B-A29E-4798-9F4A-10F3F14571AB}" destId="{05CC2863-78E6-4FC9-A034-A630E1719644}" srcOrd="16" destOrd="0" presId="urn:microsoft.com/office/officeart/2005/8/layout/cycle8"/>
    <dgm:cxn modelId="{0F9B3C57-5140-F54D-A748-98A76BBFFE48}" type="presParOf" srcId="{74FCBA9B-A29E-4798-9F4A-10F3F14571AB}" destId="{EA1FCDD3-D3CD-4EBE-8289-783038392C64}" srcOrd="17" destOrd="0" presId="urn:microsoft.com/office/officeart/2005/8/layout/cycle8"/>
    <dgm:cxn modelId="{3C6A6E7C-2387-1944-85A9-DD5ABE910179}" type="presParOf" srcId="{74FCBA9B-A29E-4798-9F4A-10F3F14571AB}" destId="{19C81B20-0F35-4280-945F-7DF1E1A0F613}" srcOrd="18" destOrd="0" presId="urn:microsoft.com/office/officeart/2005/8/layout/cycle8"/>
    <dgm:cxn modelId="{24A80A20-5F39-A84E-BE08-BB77A3371F3F}" type="presParOf" srcId="{74FCBA9B-A29E-4798-9F4A-10F3F14571AB}" destId="{0FF81DBC-DEC4-43F6-AC74-FD0ADF8AD82B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1FDC158-89AF-493B-87F6-9F8A93D4392E}" type="doc">
      <dgm:prSet loTypeId="urn:microsoft.com/office/officeart/2005/8/layout/cycle8" loCatId="cycle" qsTypeId="urn:microsoft.com/office/officeart/2005/8/quickstyle/simple4" qsCatId="simple" csTypeId="urn:microsoft.com/office/officeart/2005/8/colors/colorful3" csCatId="colorful" phldr="1"/>
      <dgm:spPr/>
    </dgm:pt>
    <dgm:pt modelId="{9686615E-6F57-497C-84EE-20017F05C88B}">
      <dgm:prSet phldrT="[Text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>
              <a:solidFill>
                <a:schemeClr val="bg1">
                  <a:lumMod val="50000"/>
                </a:schemeClr>
              </a:solidFill>
            </a:rPr>
            <a:t>Analyze</a:t>
          </a:r>
        </a:p>
      </dgm:t>
    </dgm:pt>
    <dgm:pt modelId="{8BB43214-4151-4A99-AB0B-5EE3CA3CB43C}" type="parTrans" cxnId="{23281505-0F36-4EB3-A228-3FACC951796A}">
      <dgm:prSet/>
      <dgm:spPr/>
      <dgm:t>
        <a:bodyPr/>
        <a:lstStyle/>
        <a:p>
          <a:endParaRPr lang="en-US"/>
        </a:p>
      </dgm:t>
    </dgm:pt>
    <dgm:pt modelId="{96119BB8-CAD1-4565-9EF4-86A86E085F45}" type="sibTrans" cxnId="{23281505-0F36-4EB3-A228-3FACC951796A}">
      <dgm:prSet/>
      <dgm:spPr/>
      <dgm:t>
        <a:bodyPr/>
        <a:lstStyle/>
        <a:p>
          <a:endParaRPr lang="en-US"/>
        </a:p>
      </dgm:t>
    </dgm:pt>
    <dgm:pt modelId="{280D670F-1A2C-4450-B480-8C83DE416BD1}">
      <dgm:prSet phldrT="[Text]"/>
      <dgm:spPr/>
      <dgm:t>
        <a:bodyPr/>
        <a:lstStyle/>
        <a:p>
          <a:r>
            <a:rPr lang="en-US" dirty="0"/>
            <a:t>Monitor</a:t>
          </a:r>
        </a:p>
      </dgm:t>
    </dgm:pt>
    <dgm:pt modelId="{4D040851-5F41-4D5F-9A0A-88C0E261F898}" type="parTrans" cxnId="{F1F19F20-B16C-43B7-BBEA-B96372064DF9}">
      <dgm:prSet/>
      <dgm:spPr/>
      <dgm:t>
        <a:bodyPr/>
        <a:lstStyle/>
        <a:p>
          <a:endParaRPr lang="en-US"/>
        </a:p>
      </dgm:t>
    </dgm:pt>
    <dgm:pt modelId="{471196CE-E840-47CF-85A9-0CA13136D61D}" type="sibTrans" cxnId="{F1F19F20-B16C-43B7-BBEA-B96372064DF9}">
      <dgm:prSet/>
      <dgm:spPr/>
      <dgm:t>
        <a:bodyPr/>
        <a:lstStyle/>
        <a:p>
          <a:endParaRPr lang="en-US"/>
        </a:p>
      </dgm:t>
    </dgm:pt>
    <dgm:pt modelId="{8038FF97-5A5F-4C0D-9A04-B70565F55823}">
      <dgm:prSet phldrT="[Text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>
              <a:solidFill>
                <a:schemeClr val="bg1">
                  <a:lumMod val="50000"/>
                </a:schemeClr>
              </a:solidFill>
            </a:rPr>
            <a:t>Identify	</a:t>
          </a:r>
        </a:p>
      </dgm:t>
    </dgm:pt>
    <dgm:pt modelId="{8C50D3A9-ACBE-4DBB-AB4B-73F2E9F62671}" type="parTrans" cxnId="{F49FEF5E-BC6E-4AFC-8975-2185DFF3B963}">
      <dgm:prSet/>
      <dgm:spPr/>
      <dgm:t>
        <a:bodyPr/>
        <a:lstStyle/>
        <a:p>
          <a:endParaRPr lang="en-US"/>
        </a:p>
      </dgm:t>
    </dgm:pt>
    <dgm:pt modelId="{4C3972F4-E6AB-45F5-9390-206A04DB2EF9}" type="sibTrans" cxnId="{F49FEF5E-BC6E-4AFC-8975-2185DFF3B963}">
      <dgm:prSet/>
      <dgm:spPr/>
      <dgm:t>
        <a:bodyPr/>
        <a:lstStyle/>
        <a:p>
          <a:endParaRPr lang="en-US"/>
        </a:p>
      </dgm:t>
    </dgm:pt>
    <dgm:pt modelId="{796127DC-A12A-40F6-B36B-52DC74A7F83D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>
              <a:solidFill>
                <a:schemeClr val="bg1">
                  <a:lumMod val="50000"/>
                </a:schemeClr>
              </a:solidFill>
            </a:rPr>
            <a:t>Treat</a:t>
          </a:r>
        </a:p>
      </dgm:t>
    </dgm:pt>
    <dgm:pt modelId="{D67683DA-DFB4-4021-82B0-41742E192460}" type="parTrans" cxnId="{7C943687-101A-4E25-9870-70FC4B0E51A3}">
      <dgm:prSet/>
      <dgm:spPr/>
      <dgm:t>
        <a:bodyPr/>
        <a:lstStyle/>
        <a:p>
          <a:endParaRPr lang="en-US"/>
        </a:p>
      </dgm:t>
    </dgm:pt>
    <dgm:pt modelId="{7128AAF6-031A-4F3F-AA0F-7CEED024F742}" type="sibTrans" cxnId="{7C943687-101A-4E25-9870-70FC4B0E51A3}">
      <dgm:prSet/>
      <dgm:spPr/>
      <dgm:t>
        <a:bodyPr/>
        <a:lstStyle/>
        <a:p>
          <a:endParaRPr lang="en-US"/>
        </a:p>
      </dgm:t>
    </dgm:pt>
    <dgm:pt modelId="{74FCBA9B-A29E-4798-9F4A-10F3F14571AB}" type="pres">
      <dgm:prSet presAssocID="{41FDC158-89AF-493B-87F6-9F8A93D4392E}" presName="compositeShape" presStyleCnt="0">
        <dgm:presLayoutVars>
          <dgm:chMax val="7"/>
          <dgm:dir/>
          <dgm:resizeHandles val="exact"/>
        </dgm:presLayoutVars>
      </dgm:prSet>
      <dgm:spPr/>
    </dgm:pt>
    <dgm:pt modelId="{6F9D1471-8A4E-4FB7-9B50-863A9F939988}" type="pres">
      <dgm:prSet presAssocID="{41FDC158-89AF-493B-87F6-9F8A93D4392E}" presName="wedge1" presStyleLbl="node1" presStyleIdx="0" presStyleCnt="4"/>
      <dgm:spPr/>
    </dgm:pt>
    <dgm:pt modelId="{2EB9ACA4-6E2A-4685-9919-5F07E259C456}" type="pres">
      <dgm:prSet presAssocID="{41FDC158-89AF-493B-87F6-9F8A93D4392E}" presName="dummy1a" presStyleCnt="0"/>
      <dgm:spPr/>
    </dgm:pt>
    <dgm:pt modelId="{6784645D-8A69-4B75-84E2-8DC80BB33893}" type="pres">
      <dgm:prSet presAssocID="{41FDC158-89AF-493B-87F6-9F8A93D4392E}" presName="dummy1b" presStyleCnt="0"/>
      <dgm:spPr/>
    </dgm:pt>
    <dgm:pt modelId="{196B716A-A7A1-4AFD-A365-8698C3EDF396}" type="pres">
      <dgm:prSet presAssocID="{41FDC158-89AF-493B-87F6-9F8A93D4392E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B000A871-D906-4A25-B668-7CDD85048A2E}" type="pres">
      <dgm:prSet presAssocID="{41FDC158-89AF-493B-87F6-9F8A93D4392E}" presName="wedge2" presStyleLbl="node1" presStyleIdx="1" presStyleCnt="4"/>
      <dgm:spPr/>
    </dgm:pt>
    <dgm:pt modelId="{22C599A4-AB61-450B-A4C7-B203512C85B0}" type="pres">
      <dgm:prSet presAssocID="{41FDC158-89AF-493B-87F6-9F8A93D4392E}" presName="dummy2a" presStyleCnt="0"/>
      <dgm:spPr/>
    </dgm:pt>
    <dgm:pt modelId="{15DE2874-058F-4215-BB3F-595AB16F3038}" type="pres">
      <dgm:prSet presAssocID="{41FDC158-89AF-493B-87F6-9F8A93D4392E}" presName="dummy2b" presStyleCnt="0"/>
      <dgm:spPr/>
    </dgm:pt>
    <dgm:pt modelId="{D5E2F880-B1F8-4AD8-92EB-7F313F5CE66F}" type="pres">
      <dgm:prSet presAssocID="{41FDC158-89AF-493B-87F6-9F8A93D4392E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E2BD8467-87DD-44DD-880E-F992E97EE364}" type="pres">
      <dgm:prSet presAssocID="{41FDC158-89AF-493B-87F6-9F8A93D4392E}" presName="wedge3" presStyleLbl="node1" presStyleIdx="2" presStyleCnt="4"/>
      <dgm:spPr/>
    </dgm:pt>
    <dgm:pt modelId="{B25F1B13-F6B4-4284-B85A-216B2C11B19D}" type="pres">
      <dgm:prSet presAssocID="{41FDC158-89AF-493B-87F6-9F8A93D4392E}" presName="dummy3a" presStyleCnt="0"/>
      <dgm:spPr/>
    </dgm:pt>
    <dgm:pt modelId="{CB7C2F5B-DCD3-48B9-9263-8D04C3777116}" type="pres">
      <dgm:prSet presAssocID="{41FDC158-89AF-493B-87F6-9F8A93D4392E}" presName="dummy3b" presStyleCnt="0"/>
      <dgm:spPr/>
    </dgm:pt>
    <dgm:pt modelId="{759AC890-79FD-4569-9890-2E0888F73C38}" type="pres">
      <dgm:prSet presAssocID="{41FDC158-89AF-493B-87F6-9F8A93D4392E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03A32034-52A0-4E56-84A9-C24473194726}" type="pres">
      <dgm:prSet presAssocID="{41FDC158-89AF-493B-87F6-9F8A93D4392E}" presName="wedge4" presStyleLbl="node1" presStyleIdx="3" presStyleCnt="4"/>
      <dgm:spPr/>
    </dgm:pt>
    <dgm:pt modelId="{30CE8812-5D07-4ED4-91F0-1D2BDA20CB37}" type="pres">
      <dgm:prSet presAssocID="{41FDC158-89AF-493B-87F6-9F8A93D4392E}" presName="dummy4a" presStyleCnt="0"/>
      <dgm:spPr/>
    </dgm:pt>
    <dgm:pt modelId="{2291B233-3985-479D-8D2A-B42F24C0271C}" type="pres">
      <dgm:prSet presAssocID="{41FDC158-89AF-493B-87F6-9F8A93D4392E}" presName="dummy4b" presStyleCnt="0"/>
      <dgm:spPr/>
    </dgm:pt>
    <dgm:pt modelId="{A371067E-E0C0-4F01-A213-B92AAD7D9B4A}" type="pres">
      <dgm:prSet presAssocID="{41FDC158-89AF-493B-87F6-9F8A93D4392E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05CC2863-78E6-4FC9-A034-A630E1719644}" type="pres">
      <dgm:prSet presAssocID="{96119BB8-CAD1-4565-9EF4-86A86E085F45}" presName="arrowWedge1" presStyleLbl="fgSibTrans2D1" presStyleIdx="0" presStyleCnt="4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</dgm:pt>
    <dgm:pt modelId="{EA1FCDD3-D3CD-4EBE-8289-783038392C64}" type="pres">
      <dgm:prSet presAssocID="{7128AAF6-031A-4F3F-AA0F-7CEED024F742}" presName="arrowWedge2" presStyleLbl="fgSibTrans2D1" presStyleIdx="1" presStyleCnt="4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</dgm:pt>
    <dgm:pt modelId="{19C81B20-0F35-4280-945F-7DF1E1A0F613}" type="pres">
      <dgm:prSet presAssocID="{471196CE-E840-47CF-85A9-0CA13136D61D}" presName="arrowWedge3" presStyleLbl="fgSibTrans2D1" presStyleIdx="2" presStyleCnt="4"/>
      <dgm:spPr/>
    </dgm:pt>
    <dgm:pt modelId="{0FF81DBC-DEC4-43F6-AC74-FD0ADF8AD82B}" type="pres">
      <dgm:prSet presAssocID="{4C3972F4-E6AB-45F5-9390-206A04DB2EF9}" presName="arrowWedge4" presStyleLbl="fgSibTrans2D1" presStyleIdx="3" presStyleCnt="4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</dgm:pt>
  </dgm:ptLst>
  <dgm:cxnLst>
    <dgm:cxn modelId="{23281505-0F36-4EB3-A228-3FACC951796A}" srcId="{41FDC158-89AF-493B-87F6-9F8A93D4392E}" destId="{9686615E-6F57-497C-84EE-20017F05C88B}" srcOrd="0" destOrd="0" parTransId="{8BB43214-4151-4A99-AB0B-5EE3CA3CB43C}" sibTransId="{96119BB8-CAD1-4565-9EF4-86A86E085F45}"/>
    <dgm:cxn modelId="{F1F19F20-B16C-43B7-BBEA-B96372064DF9}" srcId="{41FDC158-89AF-493B-87F6-9F8A93D4392E}" destId="{280D670F-1A2C-4450-B480-8C83DE416BD1}" srcOrd="2" destOrd="0" parTransId="{4D040851-5F41-4D5F-9A0A-88C0E261F898}" sibTransId="{471196CE-E840-47CF-85A9-0CA13136D61D}"/>
    <dgm:cxn modelId="{9E572629-3F40-5649-91F9-FC29E70AF501}" type="presOf" srcId="{796127DC-A12A-40F6-B36B-52DC74A7F83D}" destId="{D5E2F880-B1F8-4AD8-92EB-7F313F5CE66F}" srcOrd="1" destOrd="0" presId="urn:microsoft.com/office/officeart/2005/8/layout/cycle8"/>
    <dgm:cxn modelId="{16C6F739-07D1-AF45-993E-765D0110F7AC}" type="presOf" srcId="{9686615E-6F57-497C-84EE-20017F05C88B}" destId="{196B716A-A7A1-4AFD-A365-8698C3EDF396}" srcOrd="1" destOrd="0" presId="urn:microsoft.com/office/officeart/2005/8/layout/cycle8"/>
    <dgm:cxn modelId="{93F21255-69BD-004D-B625-4B0390155AC0}" type="presOf" srcId="{41FDC158-89AF-493B-87F6-9F8A93D4392E}" destId="{74FCBA9B-A29E-4798-9F4A-10F3F14571AB}" srcOrd="0" destOrd="0" presId="urn:microsoft.com/office/officeart/2005/8/layout/cycle8"/>
    <dgm:cxn modelId="{7CD5B356-91C2-A94B-B683-F812D3A3F2B8}" type="presOf" srcId="{9686615E-6F57-497C-84EE-20017F05C88B}" destId="{6F9D1471-8A4E-4FB7-9B50-863A9F939988}" srcOrd="0" destOrd="0" presId="urn:microsoft.com/office/officeart/2005/8/layout/cycle8"/>
    <dgm:cxn modelId="{07988E59-16A6-AD4B-B998-A4BC5E41C431}" type="presOf" srcId="{280D670F-1A2C-4450-B480-8C83DE416BD1}" destId="{759AC890-79FD-4569-9890-2E0888F73C38}" srcOrd="1" destOrd="0" presId="urn:microsoft.com/office/officeart/2005/8/layout/cycle8"/>
    <dgm:cxn modelId="{F49FEF5E-BC6E-4AFC-8975-2185DFF3B963}" srcId="{41FDC158-89AF-493B-87F6-9F8A93D4392E}" destId="{8038FF97-5A5F-4C0D-9A04-B70565F55823}" srcOrd="3" destOrd="0" parTransId="{8C50D3A9-ACBE-4DBB-AB4B-73F2E9F62671}" sibTransId="{4C3972F4-E6AB-45F5-9390-206A04DB2EF9}"/>
    <dgm:cxn modelId="{7C943687-101A-4E25-9870-70FC4B0E51A3}" srcId="{41FDC158-89AF-493B-87F6-9F8A93D4392E}" destId="{796127DC-A12A-40F6-B36B-52DC74A7F83D}" srcOrd="1" destOrd="0" parTransId="{D67683DA-DFB4-4021-82B0-41742E192460}" sibTransId="{7128AAF6-031A-4F3F-AA0F-7CEED024F742}"/>
    <dgm:cxn modelId="{BEAA80A5-2A0F-7D48-B3A9-6BC854F802F0}" type="presOf" srcId="{796127DC-A12A-40F6-B36B-52DC74A7F83D}" destId="{B000A871-D906-4A25-B668-7CDD85048A2E}" srcOrd="0" destOrd="0" presId="urn:microsoft.com/office/officeart/2005/8/layout/cycle8"/>
    <dgm:cxn modelId="{188574C2-32CB-8B46-AB88-18848CCC7FC1}" type="presOf" srcId="{8038FF97-5A5F-4C0D-9A04-B70565F55823}" destId="{A371067E-E0C0-4F01-A213-B92AAD7D9B4A}" srcOrd="1" destOrd="0" presId="urn:microsoft.com/office/officeart/2005/8/layout/cycle8"/>
    <dgm:cxn modelId="{703A5AD9-CC9C-3349-8DEE-7D6DC22FA60D}" type="presOf" srcId="{8038FF97-5A5F-4C0D-9A04-B70565F55823}" destId="{03A32034-52A0-4E56-84A9-C24473194726}" srcOrd="0" destOrd="0" presId="urn:microsoft.com/office/officeart/2005/8/layout/cycle8"/>
    <dgm:cxn modelId="{2BA400EE-0BDE-7A40-B6B6-2C9B051B7CEE}" type="presOf" srcId="{280D670F-1A2C-4450-B480-8C83DE416BD1}" destId="{E2BD8467-87DD-44DD-880E-F992E97EE364}" srcOrd="0" destOrd="0" presId="urn:microsoft.com/office/officeart/2005/8/layout/cycle8"/>
    <dgm:cxn modelId="{506C4F4B-0084-FB4D-B246-D1478E6C0C25}" type="presParOf" srcId="{74FCBA9B-A29E-4798-9F4A-10F3F14571AB}" destId="{6F9D1471-8A4E-4FB7-9B50-863A9F939988}" srcOrd="0" destOrd="0" presId="urn:microsoft.com/office/officeart/2005/8/layout/cycle8"/>
    <dgm:cxn modelId="{933D1142-037A-D346-B66F-39E3DFE47CF6}" type="presParOf" srcId="{74FCBA9B-A29E-4798-9F4A-10F3F14571AB}" destId="{2EB9ACA4-6E2A-4685-9919-5F07E259C456}" srcOrd="1" destOrd="0" presId="urn:microsoft.com/office/officeart/2005/8/layout/cycle8"/>
    <dgm:cxn modelId="{1D4B6DA2-9270-9F4C-971A-E6A9919B681B}" type="presParOf" srcId="{74FCBA9B-A29E-4798-9F4A-10F3F14571AB}" destId="{6784645D-8A69-4B75-84E2-8DC80BB33893}" srcOrd="2" destOrd="0" presId="urn:microsoft.com/office/officeart/2005/8/layout/cycle8"/>
    <dgm:cxn modelId="{2A63919B-9C97-2B4E-9473-512674D1B31F}" type="presParOf" srcId="{74FCBA9B-A29E-4798-9F4A-10F3F14571AB}" destId="{196B716A-A7A1-4AFD-A365-8698C3EDF396}" srcOrd="3" destOrd="0" presId="urn:microsoft.com/office/officeart/2005/8/layout/cycle8"/>
    <dgm:cxn modelId="{9D06CDB1-60CC-E64D-A701-75E936B404D6}" type="presParOf" srcId="{74FCBA9B-A29E-4798-9F4A-10F3F14571AB}" destId="{B000A871-D906-4A25-B668-7CDD85048A2E}" srcOrd="4" destOrd="0" presId="urn:microsoft.com/office/officeart/2005/8/layout/cycle8"/>
    <dgm:cxn modelId="{5B313F24-BAB4-C446-90CC-25C1BB0F5EF1}" type="presParOf" srcId="{74FCBA9B-A29E-4798-9F4A-10F3F14571AB}" destId="{22C599A4-AB61-450B-A4C7-B203512C85B0}" srcOrd="5" destOrd="0" presId="urn:microsoft.com/office/officeart/2005/8/layout/cycle8"/>
    <dgm:cxn modelId="{44BD3388-5077-C14B-A1D1-45FADC3FD3BF}" type="presParOf" srcId="{74FCBA9B-A29E-4798-9F4A-10F3F14571AB}" destId="{15DE2874-058F-4215-BB3F-595AB16F3038}" srcOrd="6" destOrd="0" presId="urn:microsoft.com/office/officeart/2005/8/layout/cycle8"/>
    <dgm:cxn modelId="{E307FFC5-A513-B142-BE5E-A6961FD4251E}" type="presParOf" srcId="{74FCBA9B-A29E-4798-9F4A-10F3F14571AB}" destId="{D5E2F880-B1F8-4AD8-92EB-7F313F5CE66F}" srcOrd="7" destOrd="0" presId="urn:microsoft.com/office/officeart/2005/8/layout/cycle8"/>
    <dgm:cxn modelId="{4D0D1AE6-84DB-AB45-8742-412F2EDD07FB}" type="presParOf" srcId="{74FCBA9B-A29E-4798-9F4A-10F3F14571AB}" destId="{E2BD8467-87DD-44DD-880E-F992E97EE364}" srcOrd="8" destOrd="0" presId="urn:microsoft.com/office/officeart/2005/8/layout/cycle8"/>
    <dgm:cxn modelId="{8B159B7A-D495-9546-B1F1-E0F2FC9DF0BC}" type="presParOf" srcId="{74FCBA9B-A29E-4798-9F4A-10F3F14571AB}" destId="{B25F1B13-F6B4-4284-B85A-216B2C11B19D}" srcOrd="9" destOrd="0" presId="urn:microsoft.com/office/officeart/2005/8/layout/cycle8"/>
    <dgm:cxn modelId="{8527FA01-C302-0C40-BCB1-24E6760B2B24}" type="presParOf" srcId="{74FCBA9B-A29E-4798-9F4A-10F3F14571AB}" destId="{CB7C2F5B-DCD3-48B9-9263-8D04C3777116}" srcOrd="10" destOrd="0" presId="urn:microsoft.com/office/officeart/2005/8/layout/cycle8"/>
    <dgm:cxn modelId="{2CE7B932-109A-DC4D-B0DB-71357C37622D}" type="presParOf" srcId="{74FCBA9B-A29E-4798-9F4A-10F3F14571AB}" destId="{759AC890-79FD-4569-9890-2E0888F73C38}" srcOrd="11" destOrd="0" presId="urn:microsoft.com/office/officeart/2005/8/layout/cycle8"/>
    <dgm:cxn modelId="{FFF7CBFD-3DD7-7449-980F-83ED76C8CC46}" type="presParOf" srcId="{74FCBA9B-A29E-4798-9F4A-10F3F14571AB}" destId="{03A32034-52A0-4E56-84A9-C24473194726}" srcOrd="12" destOrd="0" presId="urn:microsoft.com/office/officeart/2005/8/layout/cycle8"/>
    <dgm:cxn modelId="{C932DBAE-A7F6-434E-8574-FFFCC713F272}" type="presParOf" srcId="{74FCBA9B-A29E-4798-9F4A-10F3F14571AB}" destId="{30CE8812-5D07-4ED4-91F0-1D2BDA20CB37}" srcOrd="13" destOrd="0" presId="urn:microsoft.com/office/officeart/2005/8/layout/cycle8"/>
    <dgm:cxn modelId="{40CF6D85-E4B1-DF4F-9ED3-E758D2EC8EBF}" type="presParOf" srcId="{74FCBA9B-A29E-4798-9F4A-10F3F14571AB}" destId="{2291B233-3985-479D-8D2A-B42F24C0271C}" srcOrd="14" destOrd="0" presId="urn:microsoft.com/office/officeart/2005/8/layout/cycle8"/>
    <dgm:cxn modelId="{3F5415B2-F0D3-7849-938A-4DB8316159AB}" type="presParOf" srcId="{74FCBA9B-A29E-4798-9F4A-10F3F14571AB}" destId="{A371067E-E0C0-4F01-A213-B92AAD7D9B4A}" srcOrd="15" destOrd="0" presId="urn:microsoft.com/office/officeart/2005/8/layout/cycle8"/>
    <dgm:cxn modelId="{CCABF87D-317D-AB44-A815-B8343E438669}" type="presParOf" srcId="{74FCBA9B-A29E-4798-9F4A-10F3F14571AB}" destId="{05CC2863-78E6-4FC9-A034-A630E1719644}" srcOrd="16" destOrd="0" presId="urn:microsoft.com/office/officeart/2005/8/layout/cycle8"/>
    <dgm:cxn modelId="{585828EE-1108-0641-8158-A00C9180C24F}" type="presParOf" srcId="{74FCBA9B-A29E-4798-9F4A-10F3F14571AB}" destId="{EA1FCDD3-D3CD-4EBE-8289-783038392C64}" srcOrd="17" destOrd="0" presId="urn:microsoft.com/office/officeart/2005/8/layout/cycle8"/>
    <dgm:cxn modelId="{5D3ED9B3-9C61-C34C-A2DF-22AA0AF77D87}" type="presParOf" srcId="{74FCBA9B-A29E-4798-9F4A-10F3F14571AB}" destId="{19C81B20-0F35-4280-945F-7DF1E1A0F613}" srcOrd="18" destOrd="0" presId="urn:microsoft.com/office/officeart/2005/8/layout/cycle8"/>
    <dgm:cxn modelId="{F7D44AB5-8976-D947-9AA5-59AC8B606FD6}" type="presParOf" srcId="{74FCBA9B-A29E-4798-9F4A-10F3F14571AB}" destId="{0FF81DBC-DEC4-43F6-AC74-FD0ADF8AD82B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9D1471-8A4E-4FB7-9B50-863A9F939988}">
      <dsp:nvSpPr>
        <dsp:cNvPr id="0" name=""/>
        <dsp:cNvSpPr/>
      </dsp:nvSpPr>
      <dsp:spPr>
        <a:xfrm>
          <a:off x="1580880" y="221701"/>
          <a:ext cx="3055379" cy="3055379"/>
        </a:xfrm>
        <a:prstGeom prst="pie">
          <a:avLst>
            <a:gd name="adj1" fmla="val 16200000"/>
            <a:gd name="adj2" fmla="val 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Analyze</a:t>
          </a:r>
        </a:p>
      </dsp:txBody>
      <dsp:txXfrm>
        <a:off x="3202777" y="854965"/>
        <a:ext cx="1127580" cy="836591"/>
      </dsp:txXfrm>
    </dsp:sp>
    <dsp:sp modelId="{B000A871-D906-4A25-B668-7CDD85048A2E}">
      <dsp:nvSpPr>
        <dsp:cNvPr id="0" name=""/>
        <dsp:cNvSpPr/>
      </dsp:nvSpPr>
      <dsp:spPr>
        <a:xfrm>
          <a:off x="1580880" y="324275"/>
          <a:ext cx="3055379" cy="3055379"/>
        </a:xfrm>
        <a:prstGeom prst="pie">
          <a:avLst>
            <a:gd name="adj1" fmla="val 0"/>
            <a:gd name="adj2" fmla="val 540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solidFill>
                <a:schemeClr val="bg1">
                  <a:lumMod val="50000"/>
                </a:schemeClr>
              </a:solidFill>
            </a:rPr>
            <a:t>Treat</a:t>
          </a:r>
        </a:p>
      </dsp:txBody>
      <dsp:txXfrm>
        <a:off x="3202777" y="1909798"/>
        <a:ext cx="1127580" cy="836591"/>
      </dsp:txXfrm>
    </dsp:sp>
    <dsp:sp modelId="{E2BD8467-87DD-44DD-880E-F992E97EE364}">
      <dsp:nvSpPr>
        <dsp:cNvPr id="0" name=""/>
        <dsp:cNvSpPr/>
      </dsp:nvSpPr>
      <dsp:spPr>
        <a:xfrm>
          <a:off x="1478307" y="324275"/>
          <a:ext cx="3055379" cy="3055379"/>
        </a:xfrm>
        <a:prstGeom prst="pie">
          <a:avLst>
            <a:gd name="adj1" fmla="val 5400000"/>
            <a:gd name="adj2" fmla="val 1080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solidFill>
                <a:schemeClr val="bg1">
                  <a:lumMod val="50000"/>
                </a:schemeClr>
              </a:solidFill>
            </a:rPr>
            <a:t>Monitor</a:t>
          </a:r>
        </a:p>
      </dsp:txBody>
      <dsp:txXfrm>
        <a:off x="1784208" y="1909798"/>
        <a:ext cx="1127580" cy="836591"/>
      </dsp:txXfrm>
    </dsp:sp>
    <dsp:sp modelId="{03A32034-52A0-4E56-84A9-C24473194726}">
      <dsp:nvSpPr>
        <dsp:cNvPr id="0" name=""/>
        <dsp:cNvSpPr/>
      </dsp:nvSpPr>
      <dsp:spPr>
        <a:xfrm>
          <a:off x="1478307" y="221701"/>
          <a:ext cx="3055379" cy="3055379"/>
        </a:xfrm>
        <a:prstGeom prst="pie">
          <a:avLst>
            <a:gd name="adj1" fmla="val 10800000"/>
            <a:gd name="adj2" fmla="val 1620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solidFill>
                <a:schemeClr val="bg1">
                  <a:lumMod val="50000"/>
                </a:schemeClr>
              </a:solidFill>
            </a:rPr>
            <a:t>Identify</a:t>
          </a:r>
          <a:r>
            <a:rPr lang="en-US" sz="2300" kern="1200" dirty="0"/>
            <a:t>	</a:t>
          </a:r>
        </a:p>
      </dsp:txBody>
      <dsp:txXfrm>
        <a:off x="1784208" y="854965"/>
        <a:ext cx="1127580" cy="836591"/>
      </dsp:txXfrm>
    </dsp:sp>
    <dsp:sp modelId="{05CC2863-78E6-4FC9-A034-A630E1719644}">
      <dsp:nvSpPr>
        <dsp:cNvPr id="0" name=""/>
        <dsp:cNvSpPr/>
      </dsp:nvSpPr>
      <dsp:spPr>
        <a:xfrm>
          <a:off x="1391738" y="32559"/>
          <a:ext cx="3433664" cy="3433664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A1FCDD3-D3CD-4EBE-8289-783038392C64}">
      <dsp:nvSpPr>
        <dsp:cNvPr id="0" name=""/>
        <dsp:cNvSpPr/>
      </dsp:nvSpPr>
      <dsp:spPr>
        <a:xfrm>
          <a:off x="1391738" y="135132"/>
          <a:ext cx="3433664" cy="3433664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</dsp:sp>
    <dsp:sp modelId="{19C81B20-0F35-4280-945F-7DF1E1A0F613}">
      <dsp:nvSpPr>
        <dsp:cNvPr id="0" name=""/>
        <dsp:cNvSpPr/>
      </dsp:nvSpPr>
      <dsp:spPr>
        <a:xfrm>
          <a:off x="1289164" y="135132"/>
          <a:ext cx="3433664" cy="3433664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</dsp:sp>
    <dsp:sp modelId="{0FF81DBC-DEC4-43F6-AC74-FD0ADF8AD82B}">
      <dsp:nvSpPr>
        <dsp:cNvPr id="0" name=""/>
        <dsp:cNvSpPr/>
      </dsp:nvSpPr>
      <dsp:spPr>
        <a:xfrm>
          <a:off x="1289164" y="32559"/>
          <a:ext cx="3433664" cy="3433664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9D1471-8A4E-4FB7-9B50-863A9F939988}">
      <dsp:nvSpPr>
        <dsp:cNvPr id="0" name=""/>
        <dsp:cNvSpPr/>
      </dsp:nvSpPr>
      <dsp:spPr>
        <a:xfrm>
          <a:off x="1420977" y="217998"/>
          <a:ext cx="3008170" cy="3008170"/>
        </a:xfrm>
        <a:prstGeom prst="pie">
          <a:avLst>
            <a:gd name="adj1" fmla="val 16200000"/>
            <a:gd name="adj2" fmla="val 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solidFill>
                <a:schemeClr val="bg1">
                  <a:lumMod val="50000"/>
                </a:schemeClr>
              </a:solidFill>
            </a:rPr>
            <a:t>Analyze</a:t>
          </a:r>
        </a:p>
      </dsp:txBody>
      <dsp:txXfrm>
        <a:off x="3017814" y="841477"/>
        <a:ext cx="1110158" cy="823665"/>
      </dsp:txXfrm>
    </dsp:sp>
    <dsp:sp modelId="{B000A871-D906-4A25-B668-7CDD85048A2E}">
      <dsp:nvSpPr>
        <dsp:cNvPr id="0" name=""/>
        <dsp:cNvSpPr/>
      </dsp:nvSpPr>
      <dsp:spPr>
        <a:xfrm>
          <a:off x="1420977" y="318986"/>
          <a:ext cx="3008170" cy="3008170"/>
        </a:xfrm>
        <a:prstGeom prst="pie">
          <a:avLst>
            <a:gd name="adj1" fmla="val 0"/>
            <a:gd name="adj2" fmla="val 5400000"/>
          </a:avLst>
        </a:prstGeom>
        <a:gradFill rotWithShape="0">
          <a:gsLst>
            <a:gs pos="0">
              <a:schemeClr val="accent3">
                <a:hueOff val="3750088"/>
                <a:satOff val="-5627"/>
                <a:lumOff val="-915"/>
                <a:alphaOff val="0"/>
                <a:shade val="51000"/>
                <a:satMod val="130000"/>
              </a:schemeClr>
            </a:gs>
            <a:gs pos="80000">
              <a:schemeClr val="accent3">
                <a:hueOff val="3750088"/>
                <a:satOff val="-5627"/>
                <a:lumOff val="-915"/>
                <a:alphaOff val="0"/>
                <a:shade val="93000"/>
                <a:satMod val="130000"/>
              </a:schemeClr>
            </a:gs>
            <a:gs pos="100000">
              <a:schemeClr val="accent3">
                <a:hueOff val="3750088"/>
                <a:satOff val="-5627"/>
                <a:lumOff val="-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Treat</a:t>
          </a:r>
        </a:p>
      </dsp:txBody>
      <dsp:txXfrm>
        <a:off x="3017814" y="1880012"/>
        <a:ext cx="1110158" cy="823665"/>
      </dsp:txXfrm>
    </dsp:sp>
    <dsp:sp modelId="{E2BD8467-87DD-44DD-880E-F992E97EE364}">
      <dsp:nvSpPr>
        <dsp:cNvPr id="0" name=""/>
        <dsp:cNvSpPr/>
      </dsp:nvSpPr>
      <dsp:spPr>
        <a:xfrm>
          <a:off x="1319988" y="318986"/>
          <a:ext cx="3008170" cy="3008170"/>
        </a:xfrm>
        <a:prstGeom prst="pie">
          <a:avLst>
            <a:gd name="adj1" fmla="val 5400000"/>
            <a:gd name="adj2" fmla="val 1080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solidFill>
                <a:schemeClr val="bg1">
                  <a:lumMod val="50000"/>
                </a:schemeClr>
              </a:solidFill>
            </a:rPr>
            <a:t>Monitor</a:t>
          </a:r>
        </a:p>
      </dsp:txBody>
      <dsp:txXfrm>
        <a:off x="1621163" y="1880012"/>
        <a:ext cx="1110158" cy="823665"/>
      </dsp:txXfrm>
    </dsp:sp>
    <dsp:sp modelId="{03A32034-52A0-4E56-84A9-C24473194726}">
      <dsp:nvSpPr>
        <dsp:cNvPr id="0" name=""/>
        <dsp:cNvSpPr/>
      </dsp:nvSpPr>
      <dsp:spPr>
        <a:xfrm>
          <a:off x="1319988" y="217998"/>
          <a:ext cx="3008170" cy="3008170"/>
        </a:xfrm>
        <a:prstGeom prst="pie">
          <a:avLst>
            <a:gd name="adj1" fmla="val 10800000"/>
            <a:gd name="adj2" fmla="val 1620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solidFill>
                <a:schemeClr val="bg1">
                  <a:lumMod val="50000"/>
                </a:schemeClr>
              </a:solidFill>
            </a:rPr>
            <a:t>Identify	</a:t>
          </a:r>
        </a:p>
      </dsp:txBody>
      <dsp:txXfrm>
        <a:off x="1621163" y="841477"/>
        <a:ext cx="1110158" cy="823665"/>
      </dsp:txXfrm>
    </dsp:sp>
    <dsp:sp modelId="{05CC2863-78E6-4FC9-A034-A630E1719644}">
      <dsp:nvSpPr>
        <dsp:cNvPr id="0" name=""/>
        <dsp:cNvSpPr/>
      </dsp:nvSpPr>
      <dsp:spPr>
        <a:xfrm>
          <a:off x="1234757" y="31778"/>
          <a:ext cx="3380610" cy="3380610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</dsp:sp>
    <dsp:sp modelId="{EA1FCDD3-D3CD-4EBE-8289-783038392C64}">
      <dsp:nvSpPr>
        <dsp:cNvPr id="0" name=""/>
        <dsp:cNvSpPr/>
      </dsp:nvSpPr>
      <dsp:spPr>
        <a:xfrm>
          <a:off x="1234757" y="132766"/>
          <a:ext cx="3380610" cy="3380610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gradFill rotWithShape="0">
          <a:gsLst>
            <a:gs pos="0">
              <a:schemeClr val="accent3">
                <a:hueOff val="3750088"/>
                <a:satOff val="-5627"/>
                <a:lumOff val="-915"/>
                <a:alphaOff val="0"/>
                <a:shade val="51000"/>
                <a:satMod val="130000"/>
              </a:schemeClr>
            </a:gs>
            <a:gs pos="80000">
              <a:schemeClr val="accent3">
                <a:hueOff val="3750088"/>
                <a:satOff val="-5627"/>
                <a:lumOff val="-915"/>
                <a:alphaOff val="0"/>
                <a:shade val="93000"/>
                <a:satMod val="130000"/>
              </a:schemeClr>
            </a:gs>
            <a:gs pos="100000">
              <a:schemeClr val="accent3">
                <a:hueOff val="3750088"/>
                <a:satOff val="-5627"/>
                <a:lumOff val="-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9C81B20-0F35-4280-945F-7DF1E1A0F613}">
      <dsp:nvSpPr>
        <dsp:cNvPr id="0" name=""/>
        <dsp:cNvSpPr/>
      </dsp:nvSpPr>
      <dsp:spPr>
        <a:xfrm>
          <a:off x="1133768" y="132766"/>
          <a:ext cx="3380610" cy="3380610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</dsp:sp>
    <dsp:sp modelId="{0FF81DBC-DEC4-43F6-AC74-FD0ADF8AD82B}">
      <dsp:nvSpPr>
        <dsp:cNvPr id="0" name=""/>
        <dsp:cNvSpPr/>
      </dsp:nvSpPr>
      <dsp:spPr>
        <a:xfrm>
          <a:off x="1133768" y="31778"/>
          <a:ext cx="3380610" cy="3380610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9D1471-8A4E-4FB7-9B50-863A9F939988}">
      <dsp:nvSpPr>
        <dsp:cNvPr id="0" name=""/>
        <dsp:cNvSpPr/>
      </dsp:nvSpPr>
      <dsp:spPr>
        <a:xfrm>
          <a:off x="1271441" y="229445"/>
          <a:ext cx="3154091" cy="3154091"/>
        </a:xfrm>
        <a:prstGeom prst="pie">
          <a:avLst>
            <a:gd name="adj1" fmla="val 16200000"/>
            <a:gd name="adj2" fmla="val 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bg1">
                  <a:lumMod val="50000"/>
                </a:schemeClr>
              </a:solidFill>
            </a:rPr>
            <a:t>Analyze</a:t>
          </a:r>
        </a:p>
      </dsp:txBody>
      <dsp:txXfrm>
        <a:off x="2945738" y="883169"/>
        <a:ext cx="1164010" cy="863620"/>
      </dsp:txXfrm>
    </dsp:sp>
    <dsp:sp modelId="{B000A871-D906-4A25-B668-7CDD85048A2E}">
      <dsp:nvSpPr>
        <dsp:cNvPr id="0" name=""/>
        <dsp:cNvSpPr/>
      </dsp:nvSpPr>
      <dsp:spPr>
        <a:xfrm>
          <a:off x="1271441" y="335333"/>
          <a:ext cx="3154091" cy="3154091"/>
        </a:xfrm>
        <a:prstGeom prst="pie">
          <a:avLst>
            <a:gd name="adj1" fmla="val 0"/>
            <a:gd name="adj2" fmla="val 540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bg1">
                  <a:lumMod val="50000"/>
                </a:schemeClr>
              </a:solidFill>
            </a:rPr>
            <a:t>Treat</a:t>
          </a:r>
        </a:p>
      </dsp:txBody>
      <dsp:txXfrm>
        <a:off x="2945738" y="1972081"/>
        <a:ext cx="1164010" cy="863620"/>
      </dsp:txXfrm>
    </dsp:sp>
    <dsp:sp modelId="{E2BD8467-87DD-44DD-880E-F992E97EE364}">
      <dsp:nvSpPr>
        <dsp:cNvPr id="0" name=""/>
        <dsp:cNvSpPr/>
      </dsp:nvSpPr>
      <dsp:spPr>
        <a:xfrm>
          <a:off x="1165554" y="335333"/>
          <a:ext cx="3154091" cy="3154091"/>
        </a:xfrm>
        <a:prstGeom prst="pie">
          <a:avLst>
            <a:gd name="adj1" fmla="val 5400000"/>
            <a:gd name="adj2" fmla="val 10800000"/>
          </a:avLst>
        </a:prstGeom>
        <a:gradFill rotWithShape="0">
          <a:gsLst>
            <a:gs pos="0">
              <a:schemeClr val="accent3">
                <a:hueOff val="7500176"/>
                <a:satOff val="-11253"/>
                <a:lumOff val="-1830"/>
                <a:alphaOff val="0"/>
                <a:shade val="51000"/>
                <a:satMod val="130000"/>
              </a:schemeClr>
            </a:gs>
            <a:gs pos="80000">
              <a:schemeClr val="accent3">
                <a:hueOff val="7500176"/>
                <a:satOff val="-11253"/>
                <a:lumOff val="-1830"/>
                <a:alphaOff val="0"/>
                <a:shade val="93000"/>
                <a:satMod val="130000"/>
              </a:schemeClr>
            </a:gs>
            <a:gs pos="100000">
              <a:schemeClr val="accent3">
                <a:hueOff val="7500176"/>
                <a:satOff val="-11253"/>
                <a:lumOff val="-18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Monitor</a:t>
          </a:r>
        </a:p>
      </dsp:txBody>
      <dsp:txXfrm>
        <a:off x="1481339" y="1972081"/>
        <a:ext cx="1164010" cy="863620"/>
      </dsp:txXfrm>
    </dsp:sp>
    <dsp:sp modelId="{03A32034-52A0-4E56-84A9-C24473194726}">
      <dsp:nvSpPr>
        <dsp:cNvPr id="0" name=""/>
        <dsp:cNvSpPr/>
      </dsp:nvSpPr>
      <dsp:spPr>
        <a:xfrm>
          <a:off x="1165554" y="229445"/>
          <a:ext cx="3154091" cy="3154091"/>
        </a:xfrm>
        <a:prstGeom prst="pie">
          <a:avLst>
            <a:gd name="adj1" fmla="val 10800000"/>
            <a:gd name="adj2" fmla="val 1620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bg1">
                  <a:lumMod val="50000"/>
                </a:schemeClr>
              </a:solidFill>
            </a:rPr>
            <a:t>Identify	</a:t>
          </a:r>
        </a:p>
      </dsp:txBody>
      <dsp:txXfrm>
        <a:off x="1481339" y="883169"/>
        <a:ext cx="1164010" cy="863620"/>
      </dsp:txXfrm>
    </dsp:sp>
    <dsp:sp modelId="{05CC2863-78E6-4FC9-A034-A630E1719644}">
      <dsp:nvSpPr>
        <dsp:cNvPr id="0" name=""/>
        <dsp:cNvSpPr/>
      </dsp:nvSpPr>
      <dsp:spPr>
        <a:xfrm>
          <a:off x="1076188" y="34192"/>
          <a:ext cx="3544598" cy="3544598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</dsp:sp>
    <dsp:sp modelId="{EA1FCDD3-D3CD-4EBE-8289-783038392C64}">
      <dsp:nvSpPr>
        <dsp:cNvPr id="0" name=""/>
        <dsp:cNvSpPr/>
      </dsp:nvSpPr>
      <dsp:spPr>
        <a:xfrm>
          <a:off x="1076188" y="140080"/>
          <a:ext cx="3544598" cy="3544598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</dsp:sp>
    <dsp:sp modelId="{19C81B20-0F35-4280-945F-7DF1E1A0F613}">
      <dsp:nvSpPr>
        <dsp:cNvPr id="0" name=""/>
        <dsp:cNvSpPr/>
      </dsp:nvSpPr>
      <dsp:spPr>
        <a:xfrm>
          <a:off x="970301" y="140080"/>
          <a:ext cx="3544598" cy="3544598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gradFill rotWithShape="0">
          <a:gsLst>
            <a:gs pos="0">
              <a:schemeClr val="accent3">
                <a:hueOff val="7500176"/>
                <a:satOff val="-11253"/>
                <a:lumOff val="-1830"/>
                <a:alphaOff val="0"/>
                <a:shade val="51000"/>
                <a:satMod val="130000"/>
              </a:schemeClr>
            </a:gs>
            <a:gs pos="80000">
              <a:schemeClr val="accent3">
                <a:hueOff val="7500176"/>
                <a:satOff val="-11253"/>
                <a:lumOff val="-1830"/>
                <a:alphaOff val="0"/>
                <a:shade val="93000"/>
                <a:satMod val="130000"/>
              </a:schemeClr>
            </a:gs>
            <a:gs pos="100000">
              <a:schemeClr val="accent3">
                <a:hueOff val="7500176"/>
                <a:satOff val="-11253"/>
                <a:lumOff val="-18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FF81DBC-DEC4-43F6-AC74-FD0ADF8AD82B}">
      <dsp:nvSpPr>
        <dsp:cNvPr id="0" name=""/>
        <dsp:cNvSpPr/>
      </dsp:nvSpPr>
      <dsp:spPr>
        <a:xfrm>
          <a:off x="970301" y="34192"/>
          <a:ext cx="3544598" cy="3544598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700F444-F2BE-4BC8-94E0-414CFBEF133D}" type="datetimeFigureOut">
              <a:rPr lang="en-US" smtClean="0"/>
              <a:t>11/30/18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8E679ED-BE6B-4C68-A151-3FA9F8EEDC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2662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FFB15B-50F3-3247-971C-3B7A246B798D}" type="datetimeFigureOut">
              <a:rPr lang="en-US" smtClean="0"/>
              <a:t>11/30/18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350FD7-2961-434C-8623-F1588708D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719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A87744-BA5B-F64C-82A7-E539FE38D7C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83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74F52-C9AF-42FF-A3E5-E3D0CC6C3E98}" type="datetimeFigureOut">
              <a:rPr lang="en-US" smtClean="0"/>
              <a:t>11/30/18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74F52-C9AF-42FF-A3E5-E3D0CC6C3E98}" type="datetimeFigureOut">
              <a:rPr lang="en-US" smtClean="0"/>
              <a:t>11/30/18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DE22-169C-492A-907D-75EAE8C1E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74F52-C9AF-42FF-A3E5-E3D0CC6C3E98}" type="datetimeFigureOut">
              <a:rPr lang="en-US" smtClean="0"/>
              <a:t>11/30/18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DE22-169C-492A-907D-75EAE8C1E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74F52-C9AF-42FF-A3E5-E3D0CC6C3E98}" type="datetimeFigureOut">
              <a:rPr lang="en-US" smtClean="0"/>
              <a:t>11/30/18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DE22-169C-492A-907D-75EAE8C1E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74F52-C9AF-42FF-A3E5-E3D0CC6C3E98}" type="datetimeFigureOut">
              <a:rPr lang="en-US" smtClean="0"/>
              <a:t>11/30/18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74F52-C9AF-42FF-A3E5-E3D0CC6C3E98}" type="datetimeFigureOut">
              <a:rPr lang="en-US" smtClean="0"/>
              <a:t>11/30/18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DE22-169C-492A-907D-75EAE8C1E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74F52-C9AF-42FF-A3E5-E3D0CC6C3E98}" type="datetimeFigureOut">
              <a:rPr lang="en-US" smtClean="0"/>
              <a:t>11/30/18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DE22-169C-492A-907D-75EAE8C1E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74F52-C9AF-42FF-A3E5-E3D0CC6C3E98}" type="datetimeFigureOut">
              <a:rPr lang="en-US" smtClean="0"/>
              <a:t>11/30/18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DE22-169C-492A-907D-75EAE8C1E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74F52-C9AF-42FF-A3E5-E3D0CC6C3E98}" type="datetimeFigureOut">
              <a:rPr lang="en-US" smtClean="0"/>
              <a:t>11/30/18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DE22-169C-492A-907D-75EAE8C1E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74F52-C9AF-42FF-A3E5-E3D0CC6C3E98}" type="datetimeFigureOut">
              <a:rPr lang="en-US" smtClean="0"/>
              <a:t>11/30/18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DE22-169C-492A-907D-75EAE8C1E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74F52-C9AF-42FF-A3E5-E3D0CC6C3E98}" type="datetimeFigureOut">
              <a:rPr lang="en-US" smtClean="0"/>
              <a:t>11/30/18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9DE22-169C-492A-907D-75EAE8C1E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74F52-C9AF-42FF-A3E5-E3D0CC6C3E98}" type="datetimeFigureOut">
              <a:rPr lang="en-US" smtClean="0"/>
              <a:t>11/30/18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9DE22-169C-492A-907D-75EAE8C1E3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17" r:id="rId1"/>
    <p:sldLayoutId id="2147484018" r:id="rId2"/>
    <p:sldLayoutId id="2147484019" r:id="rId3"/>
    <p:sldLayoutId id="2147484020" r:id="rId4"/>
    <p:sldLayoutId id="2147484021" r:id="rId5"/>
    <p:sldLayoutId id="2147484022" r:id="rId6"/>
    <p:sldLayoutId id="2147484023" r:id="rId7"/>
    <p:sldLayoutId id="2147484024" r:id="rId8"/>
    <p:sldLayoutId id="2147484025" r:id="rId9"/>
    <p:sldLayoutId id="2147484026" r:id="rId10"/>
    <p:sldLayoutId id="21474840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Helvetica"/>
                <a:cs typeface="Helvetica"/>
              </a:rPr>
              <a:t>Module 4: R2P in Practice – </a:t>
            </a:r>
            <a:br>
              <a:rPr lang="en-US" sz="3200" b="1" dirty="0">
                <a:latin typeface="Helvetica"/>
                <a:cs typeface="Helvetica"/>
              </a:rPr>
            </a:br>
            <a:r>
              <a:rPr lang="en-US" sz="3200" b="1" dirty="0">
                <a:latin typeface="Helvetica"/>
                <a:cs typeface="Helvetica"/>
              </a:rPr>
              <a:t>Responding to the Threat of Mass Atrocity Crimes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4534B1B-E6CA-E349-98EA-BFB23D109E66}"/>
              </a:ext>
            </a:extLst>
          </p:cNvPr>
          <p:cNvSpPr/>
          <p:nvPr/>
        </p:nvSpPr>
        <p:spPr>
          <a:xfrm>
            <a:off x="-16710" y="252964"/>
            <a:ext cx="5748224" cy="382075"/>
          </a:xfrm>
          <a:prstGeom prst="rect">
            <a:avLst/>
          </a:prstGeom>
          <a:solidFill>
            <a:srgbClr val="179FDF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    GLOBAL CENTRE FOR THE RESPONSIBILITY TO PROTECT</a:t>
            </a:r>
          </a:p>
        </p:txBody>
      </p:sp>
    </p:spTree>
    <p:extLst>
      <p:ext uri="{BB962C8B-B14F-4D97-AF65-F5344CB8AC3E}">
        <p14:creationId xmlns:p14="http://schemas.microsoft.com/office/powerpoint/2010/main" val="16685440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62401"/>
            <a:ext cx="9753600" cy="1154097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Helvetica"/>
                <a:cs typeface="Helvetica"/>
              </a:rPr>
              <a:t>Phase 3 – Treatment</a:t>
            </a: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546028812"/>
              </p:ext>
            </p:extLst>
          </p:nvPr>
        </p:nvGraphicFramePr>
        <p:xfrm>
          <a:off x="3210047" y="2064015"/>
          <a:ext cx="5785136" cy="35811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Rectangle 11"/>
          <p:cNvSpPr/>
          <p:nvPr/>
        </p:nvSpPr>
        <p:spPr>
          <a:xfrm>
            <a:off x="-16710" y="252964"/>
            <a:ext cx="5748224" cy="382075"/>
          </a:xfrm>
          <a:prstGeom prst="rect">
            <a:avLst/>
          </a:prstGeom>
          <a:solidFill>
            <a:srgbClr val="179FDF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    GLOBAL CENTRE FOR THE RESPONSIBILITY TO PROTECT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4227619" y="6350385"/>
            <a:ext cx="8042687" cy="369334"/>
            <a:chOff x="4227619" y="6350385"/>
            <a:chExt cx="8042687" cy="369334"/>
          </a:xfrm>
        </p:grpSpPr>
        <p:sp>
          <p:nvSpPr>
            <p:cNvPr id="14" name="Rectangle 13"/>
            <p:cNvSpPr/>
            <p:nvPr/>
          </p:nvSpPr>
          <p:spPr>
            <a:xfrm>
              <a:off x="4227619" y="6350385"/>
              <a:ext cx="8042687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tabLst>
                  <a:tab pos="11087100" algn="r"/>
                </a:tabLst>
              </a:pPr>
              <a:r>
                <a:rPr lang="en-US" sz="1600" dirty="0">
                  <a:solidFill>
                    <a:srgbClr val="FFFFFF"/>
                  </a:solidFill>
                  <a:latin typeface="Helvetica" pitchFamily="2" charset="0"/>
                </a:rPr>
                <a:t>Module 4: R2P in Practice – Responding to the Threat of Mass Atrocity Crimes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618843" y="6350387"/>
              <a:ext cx="473385" cy="369332"/>
            </a:xfrm>
            <a:prstGeom prst="rect">
              <a:avLst/>
            </a:prstGeom>
            <a:solidFill>
              <a:srgbClr val="179FD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FFFF"/>
                  </a:solidFill>
                  <a:latin typeface="Helvetica Light"/>
                  <a:cs typeface="Helvetica Light"/>
                </a:rPr>
                <a:t>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19369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62401"/>
            <a:ext cx="9753600" cy="1154097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Helvetica"/>
                <a:cs typeface="Helvetica"/>
              </a:rPr>
              <a:t>Phase 3 – Treatment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1287546" y="2099298"/>
            <a:ext cx="9383210" cy="2653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lnSpc>
                <a:spcPct val="140000"/>
              </a:lnSpc>
            </a:pPr>
            <a:r>
              <a:rPr lang="en-US" sz="2400" dirty="0">
                <a:latin typeface="Helvetica"/>
                <a:cs typeface="Helvetica"/>
              </a:rPr>
              <a:t>Three options for risk treatment:</a:t>
            </a:r>
          </a:p>
          <a:p>
            <a:pPr marL="914400" lvl="1" indent="-457200" algn="just">
              <a:lnSpc>
                <a:spcPct val="140000"/>
              </a:lnSpc>
              <a:buAutoNum type="arabicPeriod"/>
            </a:pPr>
            <a:r>
              <a:rPr lang="en-US" sz="2400" dirty="0">
                <a:latin typeface="Helvetica"/>
                <a:cs typeface="Helvetica"/>
              </a:rPr>
              <a:t>Transfer (to another actor, entity)</a:t>
            </a:r>
          </a:p>
          <a:p>
            <a:pPr marL="914400" lvl="1" indent="-457200" algn="just">
              <a:lnSpc>
                <a:spcPct val="140000"/>
              </a:lnSpc>
              <a:buAutoNum type="arabicPeriod"/>
            </a:pPr>
            <a:r>
              <a:rPr lang="en-US" sz="2400" dirty="0">
                <a:latin typeface="Helvetica"/>
                <a:cs typeface="Helvetica"/>
              </a:rPr>
              <a:t>Mitigate: consider how to mitigate, the resources needed and key actors involved </a:t>
            </a:r>
          </a:p>
          <a:p>
            <a:pPr marL="914400" lvl="1" indent="-457200" algn="just">
              <a:lnSpc>
                <a:spcPct val="140000"/>
              </a:lnSpc>
              <a:buAutoNum type="arabicPeriod"/>
            </a:pPr>
            <a:r>
              <a:rPr lang="en-US" sz="2400" dirty="0">
                <a:latin typeface="Helvetica"/>
                <a:cs typeface="Helvetica"/>
              </a:rPr>
              <a:t>Accept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-16710" y="252964"/>
            <a:ext cx="5748224" cy="382075"/>
          </a:xfrm>
          <a:prstGeom prst="rect">
            <a:avLst/>
          </a:prstGeom>
          <a:solidFill>
            <a:srgbClr val="179FDF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    GLOBAL CENTRE FOR THE RESPONSIBILITY TO PROTECT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227619" y="6350385"/>
            <a:ext cx="8042687" cy="369334"/>
            <a:chOff x="4227619" y="6350385"/>
            <a:chExt cx="8042687" cy="369334"/>
          </a:xfrm>
        </p:grpSpPr>
        <p:sp>
          <p:nvSpPr>
            <p:cNvPr id="13" name="Rectangle 12"/>
            <p:cNvSpPr/>
            <p:nvPr/>
          </p:nvSpPr>
          <p:spPr>
            <a:xfrm>
              <a:off x="4227619" y="6350385"/>
              <a:ext cx="8042687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tabLst>
                  <a:tab pos="11087100" algn="r"/>
                </a:tabLst>
              </a:pPr>
              <a:r>
                <a:rPr lang="en-US" sz="1600" dirty="0">
                  <a:solidFill>
                    <a:srgbClr val="FFFFFF"/>
                  </a:solidFill>
                  <a:latin typeface="Helvetica" pitchFamily="2" charset="0"/>
                </a:rPr>
                <a:t>Module 4: R2P in Practice – Responding to the Threat of Mass Atrocity Crimes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618843" y="6350387"/>
              <a:ext cx="473385" cy="369332"/>
            </a:xfrm>
            <a:prstGeom prst="rect">
              <a:avLst/>
            </a:prstGeom>
            <a:solidFill>
              <a:srgbClr val="179FD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FFFF"/>
                  </a:solidFill>
                  <a:latin typeface="Helvetica Light"/>
                  <a:cs typeface="Helvetica Light"/>
                </a:rPr>
                <a:t>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50586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62401"/>
            <a:ext cx="9753600" cy="1154097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Helvetica"/>
                <a:cs typeface="Helvetica"/>
              </a:rPr>
              <a:t>Possible options for “transfer” within mission:</a:t>
            </a:r>
          </a:p>
        </p:txBody>
      </p:sp>
      <p:sp>
        <p:nvSpPr>
          <p:cNvPr id="4" name="Rectangle 3"/>
          <p:cNvSpPr/>
          <p:nvPr/>
        </p:nvSpPr>
        <p:spPr>
          <a:xfrm>
            <a:off x="1219200" y="1795292"/>
            <a:ext cx="9383210" cy="4893647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Light" panose="020B0403020202020204" pitchFamily="34" charset="0"/>
              </a:rPr>
              <a:t>Civil Affairs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Light" panose="020B0403020202020204" pitchFamily="34" charset="0"/>
              </a:rPr>
              <a:t>Political Affairs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Light" panose="020B0403020202020204" pitchFamily="34" charset="0"/>
              </a:rPr>
              <a:t>Rule of Law/Judicial Affairs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Light" panose="020B0403020202020204" pitchFamily="34" charset="0"/>
              </a:rPr>
              <a:t>SSR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Light" panose="020B0403020202020204" pitchFamily="34" charset="0"/>
              </a:rPr>
              <a:t>DDR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Light" panose="020B0403020202020204" pitchFamily="34" charset="0"/>
              </a:rPr>
              <a:t>JOC/JMAC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Light" panose="020B0403020202020204" pitchFamily="34" charset="0"/>
              </a:rPr>
              <a:t>Public Information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Helvetica Light" panose="020B0403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Helvetica Light" panose="020B0403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Helvetica Light" panose="020B0403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Helvetica Light" panose="020B0403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Helvetica Light" panose="020B0403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Helvetica Light" panose="020B0403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Light" panose="020B0403020202020204" pitchFamily="34" charset="0"/>
              </a:rPr>
              <a:t>Mission Support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Light" panose="020B0403020202020204" pitchFamily="34" charset="0"/>
              </a:rPr>
              <a:t>DSRSG/RC/HC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Light" panose="020B0403020202020204" pitchFamily="34" charset="0"/>
              </a:rPr>
              <a:t>SRSG’s Office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Light" panose="020B0403020202020204" pitchFamily="34" charset="0"/>
              </a:rPr>
              <a:t>Women Protection Advisers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Light" panose="020B0403020202020204" pitchFamily="34" charset="0"/>
              </a:rPr>
              <a:t>Child Protection Advisers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Light" panose="020B0403020202020204" pitchFamily="34" charset="0"/>
              </a:rPr>
              <a:t>Gender Advisers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-16710" y="252964"/>
            <a:ext cx="5748224" cy="382075"/>
          </a:xfrm>
          <a:prstGeom prst="rect">
            <a:avLst/>
          </a:prstGeom>
          <a:solidFill>
            <a:srgbClr val="179FDF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    GLOBAL CENTRE FOR THE RESPONSIBILITY TO PROTECT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227619" y="6350385"/>
            <a:ext cx="8042687" cy="369334"/>
            <a:chOff x="4227619" y="6350385"/>
            <a:chExt cx="8042687" cy="369334"/>
          </a:xfrm>
        </p:grpSpPr>
        <p:sp>
          <p:nvSpPr>
            <p:cNvPr id="13" name="Rectangle 12"/>
            <p:cNvSpPr/>
            <p:nvPr/>
          </p:nvSpPr>
          <p:spPr>
            <a:xfrm>
              <a:off x="4227619" y="6350385"/>
              <a:ext cx="8042687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tabLst>
                  <a:tab pos="11087100" algn="r"/>
                </a:tabLst>
              </a:pPr>
              <a:r>
                <a:rPr lang="en-US" sz="1600" dirty="0">
                  <a:solidFill>
                    <a:srgbClr val="FFFFFF"/>
                  </a:solidFill>
                  <a:latin typeface="Helvetica" pitchFamily="2" charset="0"/>
                </a:rPr>
                <a:t>Module 4: R2P in Practice – Responding to the Threat of Mass Atrocity Crimes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618843" y="6350387"/>
              <a:ext cx="473385" cy="369332"/>
            </a:xfrm>
            <a:prstGeom prst="rect">
              <a:avLst/>
            </a:prstGeom>
            <a:solidFill>
              <a:srgbClr val="179FD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FFFF"/>
                  </a:solidFill>
                  <a:latin typeface="Helvetica Light"/>
                  <a:cs typeface="Helvetica Light"/>
                </a:rPr>
                <a:t>11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8381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62401"/>
            <a:ext cx="9753600" cy="1154097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Helvetica"/>
                <a:cs typeface="Helvetica"/>
              </a:rPr>
              <a:t>Possible options for “transfer” outside the mission:</a:t>
            </a:r>
          </a:p>
        </p:txBody>
      </p:sp>
      <p:sp>
        <p:nvSpPr>
          <p:cNvPr id="4" name="Rectangle 3"/>
          <p:cNvSpPr/>
          <p:nvPr/>
        </p:nvSpPr>
        <p:spPr>
          <a:xfrm>
            <a:off x="1287546" y="2099298"/>
            <a:ext cx="9929094" cy="3785652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Light" panose="020B0403020202020204" pitchFamily="34" charset="0"/>
              </a:rPr>
              <a:t>Host State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Light" panose="020B0403020202020204" pitchFamily="34" charset="0"/>
              </a:rPr>
              <a:t>Neighboring States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Light" panose="020B0403020202020204" pitchFamily="34" charset="0"/>
              </a:rPr>
              <a:t>Other UN Actors and Agencies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Light" panose="020B0403020202020204" pitchFamily="34" charset="0"/>
              </a:rPr>
              <a:t>UN Security Council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Light" panose="020B0403020202020204" pitchFamily="34" charset="0"/>
              </a:rPr>
              <a:t>UNHCR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Light" panose="020B0403020202020204" pitchFamily="34" charset="0"/>
              </a:rPr>
              <a:t>OHCHR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Light" panose="020B0403020202020204" pitchFamily="34" charset="0"/>
              </a:rPr>
              <a:t>UNICEF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Light" panose="020B0403020202020204" pitchFamily="34" charset="0"/>
              </a:rPr>
              <a:t>OCHA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>
              <a:latin typeface="Helvetica Light" panose="020B0403020202020204" pitchFamily="34" charset="0"/>
            </a:endParaRPr>
          </a:p>
          <a:p>
            <a:pPr lvl="1"/>
            <a:endParaRPr lang="en-US" sz="2400" dirty="0">
              <a:latin typeface="Helvetica Light" panose="020B0403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Light" panose="020B0403020202020204" pitchFamily="34" charset="0"/>
              </a:rPr>
              <a:t>Regional Organizations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Light" panose="020B0403020202020204" pitchFamily="34" charset="0"/>
              </a:rPr>
              <a:t>Non-State Actors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Light" panose="020B0403020202020204" pitchFamily="34" charset="0"/>
              </a:rPr>
              <a:t>ICRC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Helvetica Light" panose="020B0403020202020204" pitchFamily="34" charset="0"/>
              </a:rPr>
              <a:t>Local Civil Society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-16710" y="252964"/>
            <a:ext cx="5748224" cy="382075"/>
          </a:xfrm>
          <a:prstGeom prst="rect">
            <a:avLst/>
          </a:prstGeom>
          <a:solidFill>
            <a:srgbClr val="179FDF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    GLOBAL CENTRE FOR THE RESPONSIBILITY TO PROTECT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227619" y="6350385"/>
            <a:ext cx="8042687" cy="369334"/>
            <a:chOff x="4227619" y="6350385"/>
            <a:chExt cx="8042687" cy="369334"/>
          </a:xfrm>
        </p:grpSpPr>
        <p:sp>
          <p:nvSpPr>
            <p:cNvPr id="13" name="Rectangle 12"/>
            <p:cNvSpPr/>
            <p:nvPr/>
          </p:nvSpPr>
          <p:spPr>
            <a:xfrm>
              <a:off x="4227619" y="6350385"/>
              <a:ext cx="8042687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tabLst>
                  <a:tab pos="11087100" algn="r"/>
                </a:tabLst>
              </a:pPr>
              <a:r>
                <a:rPr lang="en-US" sz="1600" dirty="0">
                  <a:solidFill>
                    <a:srgbClr val="FFFFFF"/>
                  </a:solidFill>
                  <a:latin typeface="Helvetica" pitchFamily="2" charset="0"/>
                </a:rPr>
                <a:t>Module 4: R2P in Practice – Responding to the Threat of Mass Atrocity Crimes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618843" y="6350387"/>
              <a:ext cx="473385" cy="369332"/>
            </a:xfrm>
            <a:prstGeom prst="rect">
              <a:avLst/>
            </a:prstGeom>
            <a:solidFill>
              <a:srgbClr val="179FD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FFFF"/>
                  </a:solidFill>
                  <a:latin typeface="Helvetica Light"/>
                  <a:cs typeface="Helvetica Light"/>
                </a:rPr>
                <a:t>12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042760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62401"/>
            <a:ext cx="9753600" cy="1154097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Helvetica"/>
                <a:cs typeface="Helvetica"/>
              </a:rPr>
              <a:t>Phase 4 – Monitor</a:t>
            </a: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2220663970"/>
              </p:ext>
            </p:extLst>
          </p:nvPr>
        </p:nvGraphicFramePr>
        <p:xfrm>
          <a:off x="3297545" y="2013789"/>
          <a:ext cx="5627088" cy="3754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ectangle 10"/>
          <p:cNvSpPr/>
          <p:nvPr/>
        </p:nvSpPr>
        <p:spPr>
          <a:xfrm>
            <a:off x="-16710" y="252964"/>
            <a:ext cx="5748224" cy="382075"/>
          </a:xfrm>
          <a:prstGeom prst="rect">
            <a:avLst/>
          </a:prstGeom>
          <a:solidFill>
            <a:srgbClr val="179FDF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    GLOBAL CENTRE FOR THE RESPONSIBILITY TO PROTECT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4227619" y="6350385"/>
            <a:ext cx="8042687" cy="369334"/>
            <a:chOff x="4227619" y="6350385"/>
            <a:chExt cx="8042687" cy="369334"/>
          </a:xfrm>
        </p:grpSpPr>
        <p:sp>
          <p:nvSpPr>
            <p:cNvPr id="14" name="Rectangle 13"/>
            <p:cNvSpPr/>
            <p:nvPr/>
          </p:nvSpPr>
          <p:spPr>
            <a:xfrm>
              <a:off x="4227619" y="6350385"/>
              <a:ext cx="8042687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tabLst>
                  <a:tab pos="11087100" algn="r"/>
                </a:tabLst>
              </a:pPr>
              <a:r>
                <a:rPr lang="en-US" sz="1600" dirty="0">
                  <a:solidFill>
                    <a:srgbClr val="FFFFFF"/>
                  </a:solidFill>
                  <a:latin typeface="Helvetica" pitchFamily="2" charset="0"/>
                </a:rPr>
                <a:t>Module 4: R2P in Practice – Responding to the Threat of Mass Atrocity Crimes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640825" y="6350387"/>
              <a:ext cx="451403" cy="369332"/>
            </a:xfrm>
            <a:prstGeom prst="rect">
              <a:avLst/>
            </a:prstGeom>
            <a:solidFill>
              <a:srgbClr val="179FD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FFFF"/>
                  </a:solidFill>
                  <a:latin typeface="Helvetica Light"/>
                  <a:cs typeface="Helvetica Light"/>
                </a:rPr>
                <a:t>13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76544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2579454"/>
            <a:ext cx="9753600" cy="129359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Helvetica"/>
                <a:cs typeface="Helvetica"/>
              </a:rPr>
              <a:t>Module 4 Activity:</a:t>
            </a:r>
            <a:br>
              <a:rPr lang="en-US" sz="3200" dirty="0">
                <a:latin typeface="Helvetica"/>
                <a:cs typeface="Helvetica"/>
              </a:rPr>
            </a:br>
            <a:r>
              <a:rPr lang="en-US" sz="3200" dirty="0">
                <a:latin typeface="Helvetica"/>
                <a:cs typeface="Helvetica"/>
              </a:rPr>
              <a:t>Developing tactical responses to risks</a:t>
            </a:r>
          </a:p>
        </p:txBody>
      </p:sp>
      <p:sp>
        <p:nvSpPr>
          <p:cNvPr id="7" name="Rectangle 6"/>
          <p:cNvSpPr/>
          <p:nvPr/>
        </p:nvSpPr>
        <p:spPr>
          <a:xfrm>
            <a:off x="-16710" y="252964"/>
            <a:ext cx="5748224" cy="382075"/>
          </a:xfrm>
          <a:prstGeom prst="rect">
            <a:avLst/>
          </a:prstGeom>
          <a:solidFill>
            <a:srgbClr val="179FDF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    GLOBAL CENTRE FOR THE RESPONSIBILITY TO PROTECT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227619" y="6350385"/>
            <a:ext cx="8042687" cy="369334"/>
            <a:chOff x="4227619" y="6350385"/>
            <a:chExt cx="8042687" cy="369334"/>
          </a:xfrm>
        </p:grpSpPr>
        <p:sp>
          <p:nvSpPr>
            <p:cNvPr id="12" name="Rectangle 11"/>
            <p:cNvSpPr/>
            <p:nvPr/>
          </p:nvSpPr>
          <p:spPr>
            <a:xfrm>
              <a:off x="4227619" y="6350385"/>
              <a:ext cx="8042687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tabLst>
                  <a:tab pos="11087100" algn="r"/>
                </a:tabLst>
              </a:pPr>
              <a:r>
                <a:rPr lang="en-US" sz="1600" dirty="0">
                  <a:solidFill>
                    <a:srgbClr val="FFFFFF"/>
                  </a:solidFill>
                  <a:latin typeface="Helvetica" pitchFamily="2" charset="0"/>
                </a:rPr>
                <a:t>Module 4: R2P in Practice – Responding to the Threat of Mass Atrocity Crimes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1640825" y="6350387"/>
              <a:ext cx="451403" cy="369332"/>
            </a:xfrm>
            <a:prstGeom prst="rect">
              <a:avLst/>
            </a:prstGeom>
            <a:solidFill>
              <a:srgbClr val="179FD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FFFF"/>
                  </a:solidFill>
                  <a:latin typeface="Helvetica Light"/>
                  <a:cs typeface="Helvetica Light"/>
                </a:rPr>
                <a:t>14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89488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62401"/>
            <a:ext cx="9753600" cy="1154097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Helvetica"/>
                <a:cs typeface="Helvetica"/>
              </a:rPr>
              <a:t>Options for Tactical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661064"/>
            <a:ext cx="10972800" cy="4904836"/>
          </a:xfrm>
        </p:spPr>
        <p:txBody>
          <a:bodyPr>
            <a:noAutofit/>
          </a:bodyPr>
          <a:lstStyle/>
          <a:p>
            <a:pPr lvl="1">
              <a:buFont typeface="Wingdings" charset="2"/>
              <a:buChar char="§"/>
            </a:pPr>
            <a:r>
              <a:rPr lang="en-US" sz="2400" dirty="0">
                <a:latin typeface="Helvetica Light"/>
                <a:cs typeface="Helvetica Light"/>
              </a:rPr>
              <a:t>Patrols  </a:t>
            </a:r>
          </a:p>
          <a:p>
            <a:pPr lvl="1">
              <a:buFont typeface="Wingdings" charset="2"/>
              <a:buChar char="§"/>
            </a:pPr>
            <a:r>
              <a:rPr lang="en-US" sz="2400" dirty="0">
                <a:latin typeface="Helvetica Light"/>
                <a:cs typeface="Helvetica Light"/>
              </a:rPr>
              <a:t>Conduct joint operations that include military/UNPOL personnel as well as national police/host military forces</a:t>
            </a:r>
          </a:p>
          <a:p>
            <a:pPr lvl="1">
              <a:buFont typeface="Wingdings" charset="2"/>
              <a:buChar char="§"/>
            </a:pPr>
            <a:r>
              <a:rPr lang="en-US" sz="2400" dirty="0">
                <a:latin typeface="Helvetica Light"/>
                <a:cs typeface="Helvetica Light"/>
              </a:rPr>
              <a:t>Evacuation of civilians under threat</a:t>
            </a:r>
          </a:p>
          <a:p>
            <a:pPr lvl="1">
              <a:buFont typeface="Wingdings" charset="2"/>
              <a:buChar char="§"/>
            </a:pPr>
            <a:r>
              <a:rPr lang="en-US" sz="2400" dirty="0">
                <a:latin typeface="Helvetica Light"/>
                <a:cs typeface="Helvetica Light"/>
              </a:rPr>
              <a:t>Conduct cordon and search operations</a:t>
            </a:r>
          </a:p>
          <a:p>
            <a:pPr lvl="1">
              <a:buFont typeface="Wingdings" charset="2"/>
              <a:buChar char="§"/>
            </a:pPr>
            <a:r>
              <a:rPr lang="en-US" sz="2400" dirty="0">
                <a:latin typeface="Helvetica Light"/>
                <a:cs typeface="Helvetica Light"/>
              </a:rPr>
              <a:t>Mobilize quick/rapid reaction forces</a:t>
            </a:r>
          </a:p>
          <a:p>
            <a:pPr lvl="1">
              <a:buFont typeface="Wingdings" charset="2"/>
              <a:buChar char="§"/>
            </a:pPr>
            <a:r>
              <a:rPr lang="en-US" sz="2400" dirty="0">
                <a:latin typeface="Helvetica Light"/>
                <a:cs typeface="Helvetica Light"/>
              </a:rPr>
              <a:t>Neutralize/defeat forces that threaten civilians</a:t>
            </a:r>
          </a:p>
          <a:p>
            <a:pPr lvl="1">
              <a:buFont typeface="Wingdings" charset="2"/>
              <a:buChar char="§"/>
            </a:pPr>
            <a:r>
              <a:rPr lang="en-US" sz="2400" dirty="0">
                <a:latin typeface="Helvetica Light"/>
                <a:cs typeface="Helvetica Light"/>
              </a:rPr>
              <a:t>Support relief for displaced populations</a:t>
            </a:r>
          </a:p>
          <a:p>
            <a:pPr lvl="1">
              <a:buFont typeface="Wingdings" charset="2"/>
              <a:buChar char="§"/>
            </a:pPr>
            <a:r>
              <a:rPr lang="en-US" sz="2400" dirty="0">
                <a:latin typeface="Helvetica Light"/>
                <a:cs typeface="Helvetica Light"/>
              </a:rPr>
              <a:t>Support the provision of humanitarian assistance</a:t>
            </a:r>
          </a:p>
          <a:p>
            <a:pPr lvl="1">
              <a:buFont typeface="Wingdings" charset="2"/>
              <a:buChar char="§"/>
            </a:pPr>
            <a:r>
              <a:rPr lang="en-US" sz="2400" dirty="0">
                <a:latin typeface="Helvetica Light"/>
                <a:cs typeface="Helvetica Light"/>
              </a:rPr>
              <a:t>Civilian asset protection</a:t>
            </a:r>
          </a:p>
          <a:p>
            <a:pPr lvl="1"/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-16710" y="252964"/>
            <a:ext cx="5748224" cy="382075"/>
          </a:xfrm>
          <a:prstGeom prst="rect">
            <a:avLst/>
          </a:prstGeom>
          <a:solidFill>
            <a:srgbClr val="179FDF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    GLOBAL CENTRE FOR THE RESPONSIBILITY TO PROTECT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227619" y="6350385"/>
            <a:ext cx="8042687" cy="369334"/>
            <a:chOff x="4227619" y="6350385"/>
            <a:chExt cx="8042687" cy="369334"/>
          </a:xfrm>
        </p:grpSpPr>
        <p:sp>
          <p:nvSpPr>
            <p:cNvPr id="13" name="Rectangle 12"/>
            <p:cNvSpPr/>
            <p:nvPr/>
          </p:nvSpPr>
          <p:spPr>
            <a:xfrm>
              <a:off x="4227619" y="6350385"/>
              <a:ext cx="8042687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tabLst>
                  <a:tab pos="11087100" algn="r"/>
                </a:tabLst>
              </a:pPr>
              <a:r>
                <a:rPr lang="en-US" sz="1600" dirty="0">
                  <a:solidFill>
                    <a:srgbClr val="FFFFFF"/>
                  </a:solidFill>
                  <a:latin typeface="Helvetica" pitchFamily="2" charset="0"/>
                </a:rPr>
                <a:t>Module 4: R2P in Practice – Responding to the Threat of Mass Atrocity Crimes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640825" y="6350387"/>
              <a:ext cx="451403" cy="369332"/>
            </a:xfrm>
            <a:prstGeom prst="rect">
              <a:avLst/>
            </a:prstGeom>
            <a:solidFill>
              <a:srgbClr val="179FD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FFFF"/>
                  </a:solidFill>
                  <a:latin typeface="Helvetica Light"/>
                  <a:cs typeface="Helvetica Light"/>
                </a:rPr>
                <a:t>15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762112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44706"/>
            <a:ext cx="11026588" cy="4964655"/>
          </a:xfrm>
        </p:spPr>
        <p:txBody>
          <a:bodyPr>
            <a:noAutofit/>
          </a:bodyPr>
          <a:lstStyle/>
          <a:p>
            <a:pPr marL="3175" lvl="2" indent="0">
              <a:spcAft>
                <a:spcPts val="600"/>
              </a:spcAft>
              <a:buNone/>
            </a:pPr>
            <a:r>
              <a:rPr lang="en-US" sz="2000" dirty="0">
                <a:latin typeface="Helvetica Light"/>
                <a:cs typeface="Helvetica Light"/>
              </a:rPr>
              <a:t>Protection and Response Tasks:</a:t>
            </a:r>
          </a:p>
          <a:p>
            <a:pPr marL="342900" lvl="3" indent="-342900">
              <a:spcAft>
                <a:spcPts val="600"/>
              </a:spcAft>
              <a:buFont typeface="Wingdings" charset="2"/>
              <a:buChar char="§"/>
            </a:pPr>
            <a:r>
              <a:rPr lang="en-US" dirty="0">
                <a:latin typeface="Helvetica Light"/>
                <a:cs typeface="Helvetica Light"/>
              </a:rPr>
              <a:t>Tailor patrols to women and children’s mobility patterns</a:t>
            </a:r>
          </a:p>
          <a:p>
            <a:pPr marL="342900" lvl="3" indent="-342900">
              <a:spcAft>
                <a:spcPts val="600"/>
              </a:spcAft>
              <a:buFont typeface="Wingdings" charset="2"/>
              <a:buChar char="§"/>
            </a:pPr>
            <a:r>
              <a:rPr lang="en-US" dirty="0">
                <a:latin typeface="Helvetica Light"/>
                <a:cs typeface="Helvetica Light"/>
              </a:rPr>
              <a:t>Ensure that women have access to information and services provided by the mission </a:t>
            </a:r>
          </a:p>
          <a:p>
            <a:pPr marL="342900" lvl="3" indent="-342900">
              <a:spcAft>
                <a:spcPts val="600"/>
              </a:spcAft>
              <a:buFont typeface="Wingdings" charset="2"/>
              <a:buChar char="§"/>
            </a:pPr>
            <a:r>
              <a:rPr lang="en-US" dirty="0">
                <a:latin typeface="Helvetica Light"/>
                <a:cs typeface="Helvetica Light"/>
              </a:rPr>
              <a:t>Support the Protection of Children</a:t>
            </a:r>
          </a:p>
          <a:p>
            <a:pPr marL="342900" lvl="3" indent="-342900">
              <a:spcAft>
                <a:spcPts val="600"/>
              </a:spcAft>
              <a:buFont typeface="Wingdings" charset="2"/>
              <a:buChar char="§"/>
            </a:pPr>
            <a:r>
              <a:rPr lang="en-US" dirty="0">
                <a:latin typeface="Helvetica Light"/>
                <a:cs typeface="Helvetica Light"/>
              </a:rPr>
              <a:t>Support the Elimination of Conflict-Related Sexual Violence </a:t>
            </a:r>
          </a:p>
          <a:p>
            <a:pPr marL="342900" lvl="3" indent="-342900">
              <a:spcAft>
                <a:spcPts val="600"/>
              </a:spcAft>
              <a:buFont typeface="Wingdings" charset="2"/>
              <a:buChar char="§"/>
            </a:pPr>
            <a:r>
              <a:rPr lang="en-US" dirty="0">
                <a:latin typeface="Helvetica Light"/>
                <a:cs typeface="Helvetica Light"/>
              </a:rPr>
              <a:t>Intervene to stop sexual violence from happening when you have early warning information and detain perpetrators whenever possible</a:t>
            </a:r>
          </a:p>
          <a:p>
            <a:pPr marL="342900" lvl="3" indent="-342900">
              <a:spcAft>
                <a:spcPts val="600"/>
              </a:spcAft>
              <a:buFont typeface="Wingdings" charset="2"/>
              <a:buChar char="§"/>
            </a:pPr>
            <a:r>
              <a:rPr lang="en-US" dirty="0">
                <a:latin typeface="Helvetica Light"/>
                <a:cs typeface="Helvetica Light"/>
              </a:rPr>
              <a:t>Establish safe areas for women and children within IDP camps/Protection of Civilian Sites</a:t>
            </a:r>
          </a:p>
          <a:p>
            <a:pPr marL="342900" lvl="3" indent="-342900">
              <a:spcAft>
                <a:spcPts val="600"/>
              </a:spcAft>
              <a:buFont typeface="Wingdings" charset="2"/>
              <a:buChar char="§"/>
            </a:pPr>
            <a:r>
              <a:rPr lang="en-US" dirty="0">
                <a:latin typeface="Helvetica Light"/>
                <a:cs typeface="Helvetica Light"/>
              </a:rPr>
              <a:t>Involve women peacekeeping personnel in cordon and search activities within communities and protection sites</a:t>
            </a:r>
          </a:p>
          <a:p>
            <a:pPr marL="342900" lvl="3" indent="-342900">
              <a:spcAft>
                <a:spcPts val="600"/>
              </a:spcAft>
              <a:buFont typeface="Wingdings" charset="2"/>
              <a:buChar char="§"/>
            </a:pPr>
            <a:r>
              <a:rPr lang="en-US" dirty="0">
                <a:latin typeface="Helvetica Light"/>
                <a:cs typeface="Helvetica Light"/>
              </a:rPr>
              <a:t>Some mission staff are mandated to negotiate action plans on children with armed groups in order to facilitate the return of children and/or deter groups from further recruitment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03412" y="552823"/>
            <a:ext cx="11400116" cy="8964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latin typeface="Helvetica"/>
                <a:cs typeface="Helvetica"/>
              </a:rPr>
              <a:t>Addressing the Specific Vulnerabilities of Women and Children</a:t>
            </a:r>
          </a:p>
        </p:txBody>
      </p:sp>
      <p:sp>
        <p:nvSpPr>
          <p:cNvPr id="9" name="Rectangle 8"/>
          <p:cNvSpPr/>
          <p:nvPr/>
        </p:nvSpPr>
        <p:spPr>
          <a:xfrm>
            <a:off x="-16710" y="252964"/>
            <a:ext cx="5748224" cy="382075"/>
          </a:xfrm>
          <a:prstGeom prst="rect">
            <a:avLst/>
          </a:prstGeom>
          <a:solidFill>
            <a:srgbClr val="179FDF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    GLOBAL CENTRE FOR THE RESPONSIBILITY TO PROTECT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227619" y="6350385"/>
            <a:ext cx="8042687" cy="369334"/>
            <a:chOff x="4227619" y="6350385"/>
            <a:chExt cx="8042687" cy="369334"/>
          </a:xfrm>
        </p:grpSpPr>
        <p:sp>
          <p:nvSpPr>
            <p:cNvPr id="12" name="Rectangle 11"/>
            <p:cNvSpPr/>
            <p:nvPr/>
          </p:nvSpPr>
          <p:spPr>
            <a:xfrm>
              <a:off x="4227619" y="6350385"/>
              <a:ext cx="8042687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tabLst>
                  <a:tab pos="11087100" algn="r"/>
                </a:tabLst>
              </a:pPr>
              <a:r>
                <a:rPr lang="en-US" sz="1600" dirty="0">
                  <a:solidFill>
                    <a:srgbClr val="FFFFFF"/>
                  </a:solidFill>
                  <a:latin typeface="Helvetica" pitchFamily="2" charset="0"/>
                </a:rPr>
                <a:t>Module 4: R2P in Practice – Responding to the Threat of Mass Atrocity Crimes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1640825" y="6350387"/>
              <a:ext cx="451403" cy="369332"/>
            </a:xfrm>
            <a:prstGeom prst="rect">
              <a:avLst/>
            </a:prstGeom>
            <a:solidFill>
              <a:srgbClr val="179FD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FFFF"/>
                  </a:solidFill>
                  <a:latin typeface="Helvetica Light"/>
                  <a:cs typeface="Helvetica Light"/>
                </a:rPr>
                <a:t>16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86795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52823"/>
            <a:ext cx="9753600" cy="896470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Helvetica"/>
                <a:cs typeface="Helvetica"/>
              </a:rPr>
              <a:t>Consolidation and Preventing Recurrence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553882"/>
            <a:ext cx="9753600" cy="4755479"/>
          </a:xfrm>
        </p:spPr>
        <p:txBody>
          <a:bodyPr>
            <a:noAutofit/>
          </a:bodyPr>
          <a:lstStyle/>
          <a:p>
            <a:pPr marL="228600" lvl="2" algn="just">
              <a:spcAft>
                <a:spcPts val="600"/>
              </a:spcAft>
              <a:buFont typeface="Wingdings" charset="2"/>
              <a:buChar char="§"/>
            </a:pPr>
            <a:r>
              <a:rPr lang="en-US" dirty="0">
                <a:latin typeface="Helvetica Light"/>
                <a:cs typeface="Helvetica Light"/>
              </a:rPr>
              <a:t>Disarmament, Demobilization and Reintegration of armed groups</a:t>
            </a:r>
          </a:p>
          <a:p>
            <a:pPr marL="228600" lvl="2" algn="just">
              <a:spcAft>
                <a:spcPts val="600"/>
              </a:spcAft>
              <a:buFont typeface="Wingdings" charset="2"/>
              <a:buChar char="§"/>
            </a:pPr>
            <a:r>
              <a:rPr lang="en-US" dirty="0">
                <a:latin typeface="Helvetica Light"/>
                <a:cs typeface="Helvetica Light"/>
              </a:rPr>
              <a:t>Security Sector Reform</a:t>
            </a:r>
          </a:p>
          <a:p>
            <a:pPr marL="228600" lvl="2" algn="just">
              <a:spcAft>
                <a:spcPts val="600"/>
              </a:spcAft>
              <a:buFont typeface="Wingdings" charset="2"/>
              <a:buChar char="§"/>
            </a:pPr>
            <a:r>
              <a:rPr lang="en-US" dirty="0">
                <a:latin typeface="Helvetica Light"/>
                <a:cs typeface="Helvetica Light"/>
              </a:rPr>
              <a:t>Inter-communal dialogue and education programs</a:t>
            </a:r>
          </a:p>
          <a:p>
            <a:pPr marL="228600" lvl="2" algn="just">
              <a:spcAft>
                <a:spcPts val="600"/>
              </a:spcAft>
              <a:buFont typeface="Wingdings" charset="2"/>
              <a:buChar char="§"/>
            </a:pPr>
            <a:r>
              <a:rPr lang="en-US" dirty="0">
                <a:latin typeface="Helvetica Light"/>
                <a:cs typeface="Helvetica Light"/>
              </a:rPr>
              <a:t>Facilitating the peace process, including supporting the creation of reconciliation programs and transitional justice mechanisms, as well as participation in ceasefire monitoring</a:t>
            </a:r>
          </a:p>
          <a:p>
            <a:pPr marL="228600" lvl="2" algn="just">
              <a:spcAft>
                <a:spcPts val="600"/>
              </a:spcAft>
              <a:buFont typeface="Wingdings" charset="2"/>
              <a:buChar char="§"/>
            </a:pPr>
            <a:r>
              <a:rPr lang="en-US" dirty="0">
                <a:latin typeface="Helvetica Light"/>
                <a:cs typeface="Helvetica Light"/>
              </a:rPr>
              <a:t>Quick impact projects</a:t>
            </a:r>
          </a:p>
          <a:p>
            <a:pPr marL="228600" lvl="2" algn="just">
              <a:spcAft>
                <a:spcPts val="600"/>
              </a:spcAft>
              <a:buFont typeface="Wingdings" charset="2"/>
              <a:buChar char="§"/>
            </a:pPr>
            <a:r>
              <a:rPr lang="en-US" dirty="0">
                <a:latin typeface="Helvetica Light"/>
                <a:cs typeface="Helvetica Light"/>
              </a:rPr>
              <a:t>Support the restoration and protection of cultural heritage</a:t>
            </a:r>
          </a:p>
        </p:txBody>
      </p:sp>
      <p:sp>
        <p:nvSpPr>
          <p:cNvPr id="10" name="Rectangle 9"/>
          <p:cNvSpPr/>
          <p:nvPr/>
        </p:nvSpPr>
        <p:spPr>
          <a:xfrm>
            <a:off x="-16710" y="252964"/>
            <a:ext cx="5748224" cy="382075"/>
          </a:xfrm>
          <a:prstGeom prst="rect">
            <a:avLst/>
          </a:prstGeom>
          <a:solidFill>
            <a:srgbClr val="179FDF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    GLOBAL CENTRE FOR THE RESPONSIBILITY TO PROTECT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227619" y="6350385"/>
            <a:ext cx="8042687" cy="369334"/>
            <a:chOff x="4227619" y="6350385"/>
            <a:chExt cx="8042687" cy="369334"/>
          </a:xfrm>
        </p:grpSpPr>
        <p:sp>
          <p:nvSpPr>
            <p:cNvPr id="12" name="Rectangle 11"/>
            <p:cNvSpPr/>
            <p:nvPr/>
          </p:nvSpPr>
          <p:spPr>
            <a:xfrm>
              <a:off x="4227619" y="6350385"/>
              <a:ext cx="8042687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tabLst>
                  <a:tab pos="11087100" algn="r"/>
                </a:tabLst>
              </a:pPr>
              <a:r>
                <a:rPr lang="en-US" sz="1600" dirty="0">
                  <a:solidFill>
                    <a:srgbClr val="FFFFFF"/>
                  </a:solidFill>
                  <a:latin typeface="Helvetica" pitchFamily="2" charset="0"/>
                </a:rPr>
                <a:t>Module 4: R2P in Practice – Responding to the Threat of Mass Atrocity Crimes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1640825" y="6350387"/>
              <a:ext cx="451403" cy="369332"/>
            </a:xfrm>
            <a:prstGeom prst="rect">
              <a:avLst/>
            </a:prstGeom>
            <a:solidFill>
              <a:srgbClr val="179FD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FFFF"/>
                  </a:solidFill>
                  <a:latin typeface="Helvetica Light"/>
                  <a:cs typeface="Helvetica Light"/>
                </a:rPr>
                <a:t>17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883633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37882"/>
            <a:ext cx="9753600" cy="985106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Helvetica"/>
                <a:cs typeface="Helvetica"/>
              </a:rPr>
              <a:t>Module 4 Learning Outcomes - Review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905285"/>
            <a:ext cx="9753600" cy="4404076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2400" dirty="0">
                <a:latin typeface="Helvetica Light"/>
                <a:cs typeface="Helvetica Light"/>
              </a:rPr>
              <a:t>By the end of Module 4, learners will:</a:t>
            </a:r>
          </a:p>
          <a:p>
            <a:pPr algn="just">
              <a:spcAft>
                <a:spcPts val="600"/>
              </a:spcAft>
              <a:buFont typeface="Wingdings" charset="2"/>
              <a:buChar char="§"/>
            </a:pPr>
            <a:r>
              <a:rPr lang="en-US" sz="2400" dirty="0">
                <a:latin typeface="Helvetica Light"/>
                <a:cs typeface="Helvetica Light"/>
              </a:rPr>
              <a:t>Articulate where R2P and the Atrocity Prevention Lens apply within the day-to-day work of UN peacekeepers </a:t>
            </a:r>
          </a:p>
          <a:p>
            <a:pPr algn="just">
              <a:spcAft>
                <a:spcPts val="600"/>
              </a:spcAft>
              <a:buFont typeface="Wingdings" charset="2"/>
              <a:buChar char="§"/>
            </a:pPr>
            <a:r>
              <a:rPr lang="en-US" sz="2400" dirty="0">
                <a:latin typeface="Helvetica Light"/>
                <a:cs typeface="Helvetica Light"/>
              </a:rPr>
              <a:t>Identify, prioritize and formulate a tactical and strategic plan to mitigate risks of atrocity crimes </a:t>
            </a:r>
          </a:p>
        </p:txBody>
      </p:sp>
      <p:sp>
        <p:nvSpPr>
          <p:cNvPr id="10" name="Rectangle 9"/>
          <p:cNvSpPr/>
          <p:nvPr/>
        </p:nvSpPr>
        <p:spPr>
          <a:xfrm>
            <a:off x="-16710" y="252964"/>
            <a:ext cx="5748224" cy="382075"/>
          </a:xfrm>
          <a:prstGeom prst="rect">
            <a:avLst/>
          </a:prstGeom>
          <a:solidFill>
            <a:srgbClr val="179FDF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    GLOBAL CENTRE FOR THE RESPONSIBILITY TO PROTECT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227619" y="6350385"/>
            <a:ext cx="8042687" cy="369334"/>
            <a:chOff x="4227619" y="6350385"/>
            <a:chExt cx="8042687" cy="369334"/>
          </a:xfrm>
        </p:grpSpPr>
        <p:sp>
          <p:nvSpPr>
            <p:cNvPr id="12" name="Rectangle 11"/>
            <p:cNvSpPr/>
            <p:nvPr/>
          </p:nvSpPr>
          <p:spPr>
            <a:xfrm>
              <a:off x="4227619" y="6350385"/>
              <a:ext cx="8042687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tabLst>
                  <a:tab pos="11087100" algn="r"/>
                </a:tabLst>
              </a:pPr>
              <a:r>
                <a:rPr lang="en-US" sz="1600" dirty="0">
                  <a:solidFill>
                    <a:srgbClr val="FFFFFF"/>
                  </a:solidFill>
                  <a:latin typeface="Helvetica" pitchFamily="2" charset="0"/>
                </a:rPr>
                <a:t>Module 4: R2P in Practice – Responding to the Threat of Mass Atrocity Crimes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640825" y="6350387"/>
              <a:ext cx="451403" cy="369332"/>
            </a:xfrm>
            <a:prstGeom prst="rect">
              <a:avLst/>
            </a:prstGeom>
            <a:solidFill>
              <a:srgbClr val="179FD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FFFF"/>
                  </a:solidFill>
                  <a:latin typeface="Helvetica Light"/>
                  <a:cs typeface="Helvetica Light"/>
                </a:rPr>
                <a:t>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01699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62401"/>
            <a:ext cx="9753600" cy="1154097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Helvetica"/>
                <a:cs typeface="Helvetica"/>
              </a:rPr>
              <a:t>Phase 2 – Analysis</a:t>
            </a: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2159964700"/>
              </p:ext>
            </p:extLst>
          </p:nvPr>
        </p:nvGraphicFramePr>
        <p:xfrm>
          <a:off x="3020991" y="1972532"/>
          <a:ext cx="6150567" cy="36373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ectangle 10"/>
          <p:cNvSpPr/>
          <p:nvPr/>
        </p:nvSpPr>
        <p:spPr>
          <a:xfrm>
            <a:off x="-16710" y="252964"/>
            <a:ext cx="5748224" cy="382075"/>
          </a:xfrm>
          <a:prstGeom prst="rect">
            <a:avLst/>
          </a:prstGeom>
          <a:solidFill>
            <a:srgbClr val="179FDF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    GLOBAL CENTRE FOR THE RESPONSIBILITY TO PROTECT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4227619" y="6350385"/>
            <a:ext cx="8042687" cy="369334"/>
            <a:chOff x="4227619" y="6350385"/>
            <a:chExt cx="8042687" cy="369334"/>
          </a:xfrm>
        </p:grpSpPr>
        <p:sp>
          <p:nvSpPr>
            <p:cNvPr id="14" name="Rectangle 13"/>
            <p:cNvSpPr/>
            <p:nvPr/>
          </p:nvSpPr>
          <p:spPr>
            <a:xfrm>
              <a:off x="4227619" y="6350385"/>
              <a:ext cx="8042687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tabLst>
                  <a:tab pos="11087100" algn="r"/>
                </a:tabLst>
              </a:pPr>
              <a:r>
                <a:rPr lang="en-US" sz="1600" dirty="0">
                  <a:solidFill>
                    <a:srgbClr val="FFFFFF"/>
                  </a:solidFill>
                  <a:latin typeface="Helvetica" pitchFamily="2" charset="0"/>
                </a:rPr>
                <a:t>Module 4: R2P in Practice – Responding to the Threat of Mass Atrocity Crimes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684000" y="6350387"/>
              <a:ext cx="408228" cy="369332"/>
            </a:xfrm>
            <a:prstGeom prst="rect">
              <a:avLst/>
            </a:prstGeom>
            <a:solidFill>
              <a:srgbClr val="179FD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FFFF"/>
                  </a:solidFill>
                  <a:latin typeface="Helvetica Light"/>
                  <a:cs typeface="Helvetica Light"/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20202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62401"/>
            <a:ext cx="9753600" cy="1154097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Helvetica"/>
                <a:cs typeface="Helvetica"/>
              </a:rPr>
              <a:t>Phase 2 – Analysis: Articulating the Risk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46767" y="1953164"/>
            <a:ext cx="11094058" cy="4904836"/>
          </a:xfrm>
        </p:spPr>
        <p:txBody>
          <a:bodyPr>
            <a:noAutofit/>
          </a:bodyPr>
          <a:lstStyle/>
          <a:p>
            <a:pPr marL="50800" lvl="1" indent="0" algn="just">
              <a:buNone/>
            </a:pPr>
            <a:r>
              <a:rPr lang="en-US" sz="2400" dirty="0">
                <a:latin typeface="Helvetica Light" panose="020B0403020202020204" pitchFamily="34" charset="0"/>
                <a:cs typeface="Helvetica"/>
              </a:rPr>
              <a:t>Example (daily life): </a:t>
            </a:r>
            <a:r>
              <a:rPr lang="en-US" sz="2400" u="sng" dirty="0">
                <a:latin typeface="Helvetica Light" panose="020B0403020202020204" pitchFamily="34" charset="0"/>
                <a:cs typeface="Helvetica"/>
              </a:rPr>
              <a:t>IF</a:t>
            </a:r>
            <a:r>
              <a:rPr lang="en-US" sz="2400" dirty="0">
                <a:latin typeface="Helvetica Light" panose="020B0403020202020204" pitchFamily="34" charset="0"/>
                <a:cs typeface="Helvetica"/>
              </a:rPr>
              <a:t> it is raining, </a:t>
            </a:r>
            <a:r>
              <a:rPr lang="en-US" sz="2400" u="sng" dirty="0">
                <a:latin typeface="Helvetica Light" panose="020B0403020202020204" pitchFamily="34" charset="0"/>
                <a:cs typeface="Helvetica"/>
              </a:rPr>
              <a:t>THEN</a:t>
            </a:r>
            <a:r>
              <a:rPr lang="en-US" sz="2400" dirty="0">
                <a:latin typeface="Helvetica Light" panose="020B0403020202020204" pitchFamily="34" charset="0"/>
                <a:cs typeface="Helvetica"/>
              </a:rPr>
              <a:t> I will get wet. </a:t>
            </a:r>
          </a:p>
          <a:p>
            <a:pPr marL="50800" lvl="1" indent="0" algn="just">
              <a:buNone/>
            </a:pPr>
            <a:endParaRPr lang="en-US" sz="2400" u="sng" dirty="0">
              <a:latin typeface="Helvetica Light" panose="020B0403020202020204" pitchFamily="34" charset="0"/>
              <a:cs typeface="Helvetica"/>
            </a:endParaRPr>
          </a:p>
          <a:p>
            <a:pPr marL="50800" lvl="1" indent="0" algn="just">
              <a:buNone/>
            </a:pPr>
            <a:r>
              <a:rPr lang="en-US" sz="2400" dirty="0">
                <a:latin typeface="Helvetica Light" panose="020B0403020202020204" pitchFamily="34" charset="0"/>
                <a:cs typeface="Helvetica"/>
              </a:rPr>
              <a:t>Examples (conflict context): </a:t>
            </a:r>
          </a:p>
          <a:p>
            <a:pPr marL="50800" lvl="1" indent="0" algn="just">
              <a:buNone/>
            </a:pPr>
            <a:r>
              <a:rPr lang="en-US" sz="2400" u="sng" dirty="0">
                <a:latin typeface="Helvetica Light" panose="020B0403020202020204" pitchFamily="34" charset="0"/>
                <a:cs typeface="Helvetica"/>
              </a:rPr>
              <a:t>IF</a:t>
            </a:r>
            <a:r>
              <a:rPr lang="en-US" sz="2400" dirty="0">
                <a:latin typeface="Helvetica Light" panose="020B0403020202020204" pitchFamily="34" charset="0"/>
                <a:cs typeface="Helvetica"/>
              </a:rPr>
              <a:t> hate speech continues in South Sudan, </a:t>
            </a:r>
            <a:r>
              <a:rPr lang="en-US" sz="2400" u="sng" dirty="0">
                <a:latin typeface="Helvetica Light" panose="020B0403020202020204" pitchFamily="34" charset="0"/>
                <a:cs typeface="Helvetica"/>
              </a:rPr>
              <a:t>THEN</a:t>
            </a:r>
            <a:r>
              <a:rPr lang="en-US" sz="2400" dirty="0">
                <a:latin typeface="Helvetica Light" panose="020B0403020202020204" pitchFamily="34" charset="0"/>
                <a:cs typeface="Helvetica"/>
              </a:rPr>
              <a:t> targeted killings may increase.</a:t>
            </a:r>
          </a:p>
          <a:p>
            <a:pPr marL="50800" lvl="1" indent="0" algn="just">
              <a:buNone/>
            </a:pPr>
            <a:endParaRPr lang="en-US" sz="2400" dirty="0">
              <a:latin typeface="Helvetica Light" panose="020B0403020202020204" pitchFamily="34" charset="0"/>
              <a:cs typeface="Helvetica"/>
            </a:endParaRPr>
          </a:p>
          <a:p>
            <a:pPr marL="50800" lvl="1" indent="0" algn="just">
              <a:buNone/>
            </a:pPr>
            <a:r>
              <a:rPr lang="en-US" sz="2400" u="sng" dirty="0">
                <a:latin typeface="Helvetica Light" panose="020B0403020202020204" pitchFamily="34" charset="0"/>
                <a:cs typeface="Helvetica"/>
              </a:rPr>
              <a:t>IF</a:t>
            </a:r>
            <a:r>
              <a:rPr lang="en-US" sz="2400" dirty="0">
                <a:latin typeface="Helvetica Light" panose="020B0403020202020204" pitchFamily="34" charset="0"/>
                <a:cs typeface="Helvetica"/>
              </a:rPr>
              <a:t> security forces are not trained in respect for human rights, </a:t>
            </a:r>
            <a:r>
              <a:rPr lang="en-US" sz="2400" u="sng" dirty="0">
                <a:latin typeface="Helvetica Light" panose="020B0403020202020204" pitchFamily="34" charset="0"/>
                <a:cs typeface="Helvetica"/>
              </a:rPr>
              <a:t>THEN</a:t>
            </a:r>
            <a:r>
              <a:rPr lang="en-US" sz="2400" dirty="0">
                <a:latin typeface="Helvetica Light" panose="020B0403020202020204" pitchFamily="34" charset="0"/>
                <a:cs typeface="Helvetica"/>
              </a:rPr>
              <a:t> they may use unnecessary force against civilians and perpetrate arbitrary arrests.</a:t>
            </a:r>
          </a:p>
          <a:p>
            <a:pPr marL="457200" lvl="1" indent="0">
              <a:buNone/>
            </a:pPr>
            <a:endParaRPr lang="en-US" sz="2000" dirty="0">
              <a:latin typeface="Helvetica Light" panose="020B0403020202020204" pitchFamily="34" charset="0"/>
              <a:cs typeface="Helvetica Ligh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16710" y="252964"/>
            <a:ext cx="5748224" cy="382075"/>
          </a:xfrm>
          <a:prstGeom prst="rect">
            <a:avLst/>
          </a:prstGeom>
          <a:solidFill>
            <a:srgbClr val="179FDF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    GLOBAL CENTRE FOR THE RESPONSIBILITY TO PROTECT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4227619" y="6350385"/>
            <a:ext cx="8042687" cy="369334"/>
            <a:chOff x="4227619" y="6350385"/>
            <a:chExt cx="8042687" cy="369334"/>
          </a:xfrm>
        </p:grpSpPr>
        <p:sp>
          <p:nvSpPr>
            <p:cNvPr id="14" name="Rectangle 13"/>
            <p:cNvSpPr/>
            <p:nvPr/>
          </p:nvSpPr>
          <p:spPr>
            <a:xfrm>
              <a:off x="4227619" y="6350385"/>
              <a:ext cx="8042687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tabLst>
                  <a:tab pos="11087100" algn="r"/>
                </a:tabLst>
              </a:pPr>
              <a:r>
                <a:rPr lang="en-US" sz="1600" dirty="0">
                  <a:solidFill>
                    <a:srgbClr val="FFFFFF"/>
                  </a:solidFill>
                  <a:latin typeface="Helvetica" pitchFamily="2" charset="0"/>
                </a:rPr>
                <a:t>Module 4: R2P in Practice – Responding to the Threat of Mass Atrocity Crimes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640825" y="6350387"/>
              <a:ext cx="451403" cy="369332"/>
            </a:xfrm>
            <a:prstGeom prst="rect">
              <a:avLst/>
            </a:prstGeom>
            <a:solidFill>
              <a:srgbClr val="179FD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FFFF"/>
                  </a:solidFill>
                  <a:latin typeface="Helvetica Light"/>
                  <a:cs typeface="Helvetica Light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8978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62401"/>
            <a:ext cx="9753600" cy="1154097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Helvetica"/>
                <a:cs typeface="Helvetica"/>
              </a:rPr>
              <a:t>Phase 2 – Analysis: Risk Likelihood</a:t>
            </a: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4153559" y="2025935"/>
            <a:ext cx="4762156" cy="49048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/>
              <a:buNone/>
            </a:pPr>
            <a:r>
              <a:rPr lang="en-US" sz="2400" b="1" u="sng" dirty="0">
                <a:latin typeface="Helvetica"/>
                <a:cs typeface="Helvetica"/>
              </a:rPr>
              <a:t>Risk likelihood:</a:t>
            </a:r>
            <a:endParaRPr lang="en-US" sz="2400" u="sng" dirty="0">
              <a:latin typeface="Helvetica Light"/>
              <a:cs typeface="Helvetica Light"/>
            </a:endParaRPr>
          </a:p>
          <a:p>
            <a:pPr marL="457200" lvl="1" indent="0">
              <a:lnSpc>
                <a:spcPct val="140000"/>
              </a:lnSpc>
              <a:buFont typeface="Arial"/>
              <a:buNone/>
            </a:pPr>
            <a:r>
              <a:rPr lang="en-US" sz="2400" dirty="0">
                <a:latin typeface="Helvetica Light"/>
                <a:cs typeface="Helvetica Light"/>
              </a:rPr>
              <a:t>5. Near certainty</a:t>
            </a:r>
          </a:p>
          <a:p>
            <a:pPr marL="457200" lvl="1" indent="0">
              <a:lnSpc>
                <a:spcPct val="140000"/>
              </a:lnSpc>
              <a:buFont typeface="Arial"/>
              <a:buNone/>
            </a:pPr>
            <a:r>
              <a:rPr lang="en-US" sz="2400" dirty="0">
                <a:latin typeface="Helvetica Light"/>
                <a:cs typeface="Helvetica Light"/>
              </a:rPr>
              <a:t>4. Likely</a:t>
            </a:r>
          </a:p>
          <a:p>
            <a:pPr marL="457200" lvl="1" indent="0">
              <a:lnSpc>
                <a:spcPct val="140000"/>
              </a:lnSpc>
              <a:buFont typeface="Arial"/>
              <a:buNone/>
            </a:pPr>
            <a:r>
              <a:rPr lang="en-US" sz="2400" dirty="0">
                <a:latin typeface="Helvetica Light"/>
                <a:cs typeface="Helvetica Light"/>
              </a:rPr>
              <a:t>3. Possible</a:t>
            </a:r>
          </a:p>
          <a:p>
            <a:pPr marL="457200" lvl="1" indent="0">
              <a:lnSpc>
                <a:spcPct val="140000"/>
              </a:lnSpc>
              <a:buFont typeface="Arial"/>
              <a:buNone/>
            </a:pPr>
            <a:r>
              <a:rPr lang="en-US" sz="2400" dirty="0">
                <a:latin typeface="Helvetica Light"/>
                <a:cs typeface="Helvetica Light"/>
              </a:rPr>
              <a:t>2. Fairly unlikely </a:t>
            </a:r>
          </a:p>
          <a:p>
            <a:pPr marL="457200" lvl="1" indent="0">
              <a:lnSpc>
                <a:spcPct val="140000"/>
              </a:lnSpc>
              <a:buFont typeface="Arial"/>
              <a:buNone/>
            </a:pPr>
            <a:r>
              <a:rPr lang="en-US" sz="2400" dirty="0">
                <a:latin typeface="Helvetica Light"/>
                <a:cs typeface="Helvetica Light"/>
              </a:rPr>
              <a:t>1. Remote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-16710" y="252964"/>
            <a:ext cx="5748224" cy="382075"/>
          </a:xfrm>
          <a:prstGeom prst="rect">
            <a:avLst/>
          </a:prstGeom>
          <a:solidFill>
            <a:srgbClr val="179FDF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    GLOBAL CENTRE FOR THE RESPONSIBILITY TO PROTECT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4227619" y="6350385"/>
            <a:ext cx="8042687" cy="369334"/>
            <a:chOff x="4227619" y="6350385"/>
            <a:chExt cx="8042687" cy="369334"/>
          </a:xfrm>
        </p:grpSpPr>
        <p:sp>
          <p:nvSpPr>
            <p:cNvPr id="22" name="Rectangle 21"/>
            <p:cNvSpPr/>
            <p:nvPr/>
          </p:nvSpPr>
          <p:spPr>
            <a:xfrm>
              <a:off x="4227619" y="6350385"/>
              <a:ext cx="8042687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tabLst>
                  <a:tab pos="11087100" algn="r"/>
                </a:tabLst>
              </a:pPr>
              <a:r>
                <a:rPr lang="en-US" sz="1600" dirty="0">
                  <a:solidFill>
                    <a:srgbClr val="FFFFFF"/>
                  </a:solidFill>
                  <a:latin typeface="Helvetica" pitchFamily="2" charset="0"/>
                </a:rPr>
                <a:t>Module 4: R2P in Practice – Responding to the Threat of Mass Atrocity Crimes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1579087" y="6350387"/>
              <a:ext cx="513141" cy="369332"/>
            </a:xfrm>
            <a:prstGeom prst="rect">
              <a:avLst/>
            </a:prstGeom>
            <a:solidFill>
              <a:srgbClr val="179FD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FFFF"/>
                  </a:solidFill>
                  <a:latin typeface="Helvetica Light"/>
                  <a:cs typeface="Helvetica Light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396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62401"/>
            <a:ext cx="9753600" cy="1154097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Helvetica"/>
                <a:cs typeface="Helvetica"/>
              </a:rPr>
              <a:t>Phase 2 – Analysis: Risk Likelihood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46767" y="1814883"/>
            <a:ext cx="11094058" cy="4904836"/>
          </a:xfrm>
        </p:spPr>
        <p:txBody>
          <a:bodyPr>
            <a:noAutofit/>
          </a:bodyPr>
          <a:lstStyle/>
          <a:p>
            <a:pPr marL="50800" lvl="1" indent="0" algn="just">
              <a:buNone/>
            </a:pPr>
            <a:r>
              <a:rPr lang="en-US" sz="2300" b="1" u="sng" dirty="0">
                <a:latin typeface="Helvetica Light" panose="020B0403020202020204" pitchFamily="34" charset="0"/>
                <a:cs typeface="Helvetica"/>
              </a:rPr>
              <a:t>IF</a:t>
            </a:r>
            <a:r>
              <a:rPr lang="en-US" sz="2300" dirty="0">
                <a:latin typeface="Helvetica Light" panose="020B0403020202020204" pitchFamily="34" charset="0"/>
                <a:cs typeface="Helvetica"/>
              </a:rPr>
              <a:t> land for farming and grazing is scare, the rainy season has just ended, and agricultural and herder communities have a history of inter-communal violence, </a:t>
            </a:r>
            <a:r>
              <a:rPr lang="en-US" sz="2300" b="1" u="sng" dirty="0">
                <a:latin typeface="Helvetica Light" panose="020B0403020202020204" pitchFamily="34" charset="0"/>
                <a:cs typeface="Helvetica"/>
              </a:rPr>
              <a:t>THEN</a:t>
            </a:r>
            <a:r>
              <a:rPr lang="en-US" sz="2300" dirty="0">
                <a:latin typeface="Helvetica Light" panose="020B0403020202020204" pitchFamily="34" charset="0"/>
                <a:cs typeface="Helvetica"/>
              </a:rPr>
              <a:t> fighting may break out.</a:t>
            </a:r>
          </a:p>
          <a:p>
            <a:pPr marL="50800" lvl="1" indent="0" algn="just">
              <a:buNone/>
            </a:pPr>
            <a:endParaRPr lang="en-US" sz="2300" dirty="0">
              <a:latin typeface="Helvetica Light" panose="020B0403020202020204" pitchFamily="34" charset="0"/>
              <a:cs typeface="Helvetica"/>
            </a:endParaRPr>
          </a:p>
          <a:p>
            <a:pPr marL="393700" lvl="1" indent="-342900" algn="just">
              <a:buFont typeface="Arial" panose="020B0604020202020204" pitchFamily="34" charset="0"/>
              <a:buChar char="•"/>
            </a:pPr>
            <a:r>
              <a:rPr lang="en-US" sz="2300" b="1" u="sng" dirty="0">
                <a:latin typeface="Helvetica Light" panose="020B0403020202020204" pitchFamily="34" charset="0"/>
                <a:cs typeface="Helvetica"/>
              </a:rPr>
              <a:t>IF</a:t>
            </a:r>
            <a:r>
              <a:rPr lang="en-US" sz="2300" dirty="0">
                <a:latin typeface="Helvetica Light" panose="020B0403020202020204" pitchFamily="34" charset="0"/>
                <a:cs typeface="Helvetica"/>
              </a:rPr>
              <a:t> fighting breaks out, </a:t>
            </a:r>
            <a:r>
              <a:rPr lang="en-US" sz="2300" b="1" u="sng" dirty="0">
                <a:latin typeface="Helvetica Light" panose="020B0403020202020204" pitchFamily="34" charset="0"/>
                <a:cs typeface="Helvetica"/>
              </a:rPr>
              <a:t>THEN</a:t>
            </a:r>
            <a:r>
              <a:rPr lang="en-US" sz="2300" dirty="0">
                <a:latin typeface="Helvetica Light" panose="020B0403020202020204" pitchFamily="34" charset="0"/>
                <a:cs typeface="Helvetica"/>
              </a:rPr>
              <a:t> civilians may be targeted based upon their religious identity.</a:t>
            </a:r>
            <a:endParaRPr lang="en-US" sz="2300" u="sng" dirty="0">
              <a:latin typeface="Helvetica Light" panose="020B0403020202020204" pitchFamily="34" charset="0"/>
              <a:cs typeface="Helvetica"/>
            </a:endParaRPr>
          </a:p>
          <a:p>
            <a:pPr marL="393700" lvl="1" indent="-342900" algn="just">
              <a:buFont typeface="Arial" panose="020B0604020202020204" pitchFamily="34" charset="0"/>
              <a:buChar char="•"/>
            </a:pPr>
            <a:r>
              <a:rPr lang="en-US" sz="2300" b="1" u="sng" dirty="0">
                <a:latin typeface="Helvetica Light" panose="020B0403020202020204" pitchFamily="34" charset="0"/>
                <a:cs typeface="Helvetica"/>
              </a:rPr>
              <a:t>IF</a:t>
            </a:r>
            <a:r>
              <a:rPr lang="en-US" sz="2300" dirty="0">
                <a:latin typeface="Helvetica Light" panose="020B0403020202020204" pitchFamily="34" charset="0"/>
                <a:cs typeface="Helvetica"/>
              </a:rPr>
              <a:t> fighting breaks out, </a:t>
            </a:r>
            <a:r>
              <a:rPr lang="en-US" sz="2300" b="1" u="sng" dirty="0">
                <a:latin typeface="Helvetica Light" panose="020B0403020202020204" pitchFamily="34" charset="0"/>
                <a:cs typeface="Helvetica"/>
              </a:rPr>
              <a:t>THEN</a:t>
            </a:r>
            <a:r>
              <a:rPr lang="en-US" sz="2300" dirty="0">
                <a:latin typeface="Helvetica Light" panose="020B0403020202020204" pitchFamily="34" charset="0"/>
                <a:cs typeface="Helvetica"/>
              </a:rPr>
              <a:t> children may be abducted.</a:t>
            </a:r>
          </a:p>
          <a:p>
            <a:pPr marL="393700" lvl="1" indent="-342900" algn="just">
              <a:buFont typeface="Arial" panose="020B0604020202020204" pitchFamily="34" charset="0"/>
              <a:buChar char="•"/>
            </a:pPr>
            <a:r>
              <a:rPr lang="en-US" sz="2300" b="1" u="sng" dirty="0">
                <a:latin typeface="Helvetica Light" panose="020B0403020202020204" pitchFamily="34" charset="0"/>
                <a:cs typeface="Helvetica"/>
              </a:rPr>
              <a:t>IF</a:t>
            </a:r>
            <a:r>
              <a:rPr lang="en-US" sz="2300" dirty="0">
                <a:latin typeface="Helvetica Light" panose="020B0403020202020204" pitchFamily="34" charset="0"/>
                <a:cs typeface="Helvetica"/>
              </a:rPr>
              <a:t> fighting breaks out, </a:t>
            </a:r>
            <a:r>
              <a:rPr lang="en-US" sz="2300" b="1" u="sng" dirty="0">
                <a:latin typeface="Helvetica Light" panose="020B0403020202020204" pitchFamily="34" charset="0"/>
                <a:cs typeface="Helvetica"/>
              </a:rPr>
              <a:t>THEN</a:t>
            </a:r>
            <a:r>
              <a:rPr lang="en-US" sz="2300" dirty="0">
                <a:latin typeface="Helvetica Light" panose="020B0403020202020204" pitchFamily="34" charset="0"/>
                <a:cs typeface="Helvetica"/>
              </a:rPr>
              <a:t> villages and property may be intentionally destroyed.</a:t>
            </a:r>
          </a:p>
          <a:p>
            <a:pPr marL="393700" lvl="1" indent="-342900" algn="just">
              <a:buFont typeface="Arial" panose="020B0604020202020204" pitchFamily="34" charset="0"/>
              <a:buChar char="•"/>
            </a:pPr>
            <a:r>
              <a:rPr lang="en-US" sz="2300" b="1" u="sng" dirty="0">
                <a:latin typeface="Helvetica Light" panose="020B0403020202020204" pitchFamily="34" charset="0"/>
                <a:cs typeface="Helvetica"/>
              </a:rPr>
              <a:t>IF</a:t>
            </a:r>
            <a:r>
              <a:rPr lang="en-US" sz="2300" dirty="0">
                <a:latin typeface="Helvetica Light" panose="020B0403020202020204" pitchFamily="34" charset="0"/>
                <a:cs typeface="Helvetica"/>
              </a:rPr>
              <a:t> fighting breaks out, </a:t>
            </a:r>
            <a:r>
              <a:rPr lang="en-US" sz="2300" b="1" u="sng" dirty="0">
                <a:latin typeface="Helvetica Light" panose="020B0403020202020204" pitchFamily="34" charset="0"/>
                <a:cs typeface="Helvetica"/>
              </a:rPr>
              <a:t>THEN</a:t>
            </a:r>
            <a:r>
              <a:rPr lang="en-US" sz="2300" dirty="0">
                <a:latin typeface="Helvetica Light" panose="020B0403020202020204" pitchFamily="34" charset="0"/>
                <a:cs typeface="Helvetica"/>
              </a:rPr>
              <a:t> a particular group may be massacred in retaliatory attacks. </a:t>
            </a:r>
          </a:p>
          <a:p>
            <a:pPr marL="457200" lvl="1" indent="0">
              <a:buNone/>
            </a:pPr>
            <a:endParaRPr lang="en-US" sz="2000" dirty="0">
              <a:latin typeface="Helvetica Light" panose="020B0403020202020204" pitchFamily="34" charset="0"/>
              <a:cs typeface="Helvetica Ligh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16710" y="252964"/>
            <a:ext cx="5748224" cy="382075"/>
          </a:xfrm>
          <a:prstGeom prst="rect">
            <a:avLst/>
          </a:prstGeom>
          <a:solidFill>
            <a:srgbClr val="179FDF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    GLOBAL CENTRE FOR THE RESPONSIBILITY TO PROTECT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4227619" y="6350385"/>
            <a:ext cx="8042687" cy="369334"/>
            <a:chOff x="4227619" y="6350385"/>
            <a:chExt cx="8042687" cy="369334"/>
          </a:xfrm>
        </p:grpSpPr>
        <p:sp>
          <p:nvSpPr>
            <p:cNvPr id="14" name="Rectangle 13"/>
            <p:cNvSpPr/>
            <p:nvPr/>
          </p:nvSpPr>
          <p:spPr>
            <a:xfrm>
              <a:off x="4227619" y="6350385"/>
              <a:ext cx="8042687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tabLst>
                  <a:tab pos="11087100" algn="r"/>
                </a:tabLst>
              </a:pPr>
              <a:r>
                <a:rPr lang="en-US" sz="1600" dirty="0">
                  <a:solidFill>
                    <a:srgbClr val="FFFFFF"/>
                  </a:solidFill>
                  <a:latin typeface="Helvetica" pitchFamily="2" charset="0"/>
                </a:rPr>
                <a:t>Module 4: R2P in Practice – Responding to the Threat of Mass Atrocity Crimes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640825" y="6350387"/>
              <a:ext cx="451403" cy="369332"/>
            </a:xfrm>
            <a:prstGeom prst="rect">
              <a:avLst/>
            </a:prstGeom>
            <a:solidFill>
              <a:srgbClr val="179FD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FFFF"/>
                  </a:solidFill>
                  <a:latin typeface="Helvetica Light"/>
                  <a:cs typeface="Helvetica Light"/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02087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62401"/>
            <a:ext cx="9753600" cy="1154097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Helvetica"/>
                <a:cs typeface="Helvetica"/>
              </a:rPr>
              <a:t>Phase 2 – Analysis: Risk Impact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805127" y="1700200"/>
            <a:ext cx="4762156" cy="4904836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r>
              <a:rPr lang="en-US" sz="2400" b="1" u="sng" dirty="0">
                <a:latin typeface="Helvetica"/>
                <a:cs typeface="Helvetica"/>
              </a:rPr>
              <a:t>Risk impact:</a:t>
            </a:r>
            <a:endParaRPr lang="en-US" sz="2400" u="sng" dirty="0">
              <a:latin typeface="Helvetica Light"/>
              <a:cs typeface="Helvetica Light"/>
            </a:endParaRPr>
          </a:p>
          <a:p>
            <a:pPr marL="457200" lvl="1" indent="0">
              <a:lnSpc>
                <a:spcPct val="140000"/>
              </a:lnSpc>
              <a:buNone/>
            </a:pPr>
            <a:r>
              <a:rPr lang="en-US" sz="2400" dirty="0">
                <a:latin typeface="Helvetica Light"/>
                <a:cs typeface="Helvetica Light"/>
              </a:rPr>
              <a:t>5. Severe unbearable impact</a:t>
            </a:r>
          </a:p>
          <a:p>
            <a:pPr marL="457200" lvl="1" indent="0">
              <a:lnSpc>
                <a:spcPct val="140000"/>
              </a:lnSpc>
              <a:buNone/>
            </a:pPr>
            <a:r>
              <a:rPr lang="en-US" sz="2400" dirty="0">
                <a:latin typeface="Helvetica Light"/>
                <a:cs typeface="Helvetica Light"/>
              </a:rPr>
              <a:t>4. High impact</a:t>
            </a:r>
          </a:p>
          <a:p>
            <a:pPr marL="457200" lvl="1" indent="0">
              <a:lnSpc>
                <a:spcPct val="140000"/>
              </a:lnSpc>
              <a:buNone/>
            </a:pPr>
            <a:r>
              <a:rPr lang="en-US" sz="2400" dirty="0">
                <a:latin typeface="Helvetica Light"/>
                <a:cs typeface="Helvetica Light"/>
              </a:rPr>
              <a:t>3. Medium impact</a:t>
            </a:r>
          </a:p>
          <a:p>
            <a:pPr marL="457200" lvl="1" indent="0">
              <a:lnSpc>
                <a:spcPct val="140000"/>
              </a:lnSpc>
              <a:buNone/>
            </a:pPr>
            <a:r>
              <a:rPr lang="en-US" sz="2400" dirty="0">
                <a:latin typeface="Helvetica Light"/>
                <a:cs typeface="Helvetica Light"/>
              </a:rPr>
              <a:t>2. Moderate impact</a:t>
            </a:r>
          </a:p>
          <a:p>
            <a:pPr marL="457200" lvl="1" indent="0">
              <a:lnSpc>
                <a:spcPct val="140000"/>
              </a:lnSpc>
              <a:buNone/>
            </a:pPr>
            <a:r>
              <a:rPr lang="en-US" sz="2400" dirty="0">
                <a:latin typeface="Helvetica Light"/>
                <a:cs typeface="Helvetica Light"/>
              </a:rPr>
              <a:t>1. Bearable impact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652727" y="2178135"/>
            <a:ext cx="304800" cy="2799368"/>
            <a:chOff x="152400" y="3800475"/>
            <a:chExt cx="304800" cy="2799368"/>
          </a:xfrm>
        </p:grpSpPr>
        <p:sp>
          <p:nvSpPr>
            <p:cNvPr id="14" name="Oval 13"/>
            <p:cNvSpPr/>
            <p:nvPr/>
          </p:nvSpPr>
          <p:spPr>
            <a:xfrm>
              <a:off x="152400" y="3800475"/>
              <a:ext cx="304800" cy="3048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152400" y="4410075"/>
              <a:ext cx="304800" cy="304800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152400" y="4995371"/>
              <a:ext cx="304800" cy="3048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152400" y="5643677"/>
              <a:ext cx="304800" cy="304800"/>
            </a:xfrm>
            <a:prstGeom prst="ellipse">
              <a:avLst/>
            </a:prstGeom>
            <a:solidFill>
              <a:srgbClr val="88A9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152400" y="6295043"/>
              <a:ext cx="304800" cy="3048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dirty="0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-16710" y="252964"/>
            <a:ext cx="5748224" cy="382075"/>
          </a:xfrm>
          <a:prstGeom prst="rect">
            <a:avLst/>
          </a:prstGeom>
          <a:solidFill>
            <a:srgbClr val="179FDF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    GLOBAL CENTRE FOR THE RESPONSIBILITY TO PROTECT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4227619" y="6350385"/>
            <a:ext cx="8042687" cy="369334"/>
            <a:chOff x="4227619" y="6350385"/>
            <a:chExt cx="8042687" cy="369334"/>
          </a:xfrm>
        </p:grpSpPr>
        <p:sp>
          <p:nvSpPr>
            <p:cNvPr id="22" name="Rectangle 21"/>
            <p:cNvSpPr/>
            <p:nvPr/>
          </p:nvSpPr>
          <p:spPr>
            <a:xfrm>
              <a:off x="4227619" y="6350385"/>
              <a:ext cx="8042687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tabLst>
                  <a:tab pos="11087100" algn="r"/>
                </a:tabLst>
              </a:pPr>
              <a:r>
                <a:rPr lang="en-US" sz="1600" dirty="0">
                  <a:solidFill>
                    <a:srgbClr val="FFFFFF"/>
                  </a:solidFill>
                  <a:latin typeface="Helvetica" pitchFamily="2" charset="0"/>
                </a:rPr>
                <a:t>Module 4: R2P in Practice – Responding to the Threat of Mass Atrocity Crimes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1579087" y="6350387"/>
              <a:ext cx="513141" cy="369332"/>
            </a:xfrm>
            <a:prstGeom prst="rect">
              <a:avLst/>
            </a:prstGeom>
            <a:solidFill>
              <a:srgbClr val="179FD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FFFF"/>
                  </a:solidFill>
                  <a:latin typeface="Helvetica Light"/>
                  <a:cs typeface="Helvetica Light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75520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62401"/>
            <a:ext cx="9753600" cy="1154097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Helvetica"/>
                <a:cs typeface="Helvetica"/>
              </a:rPr>
              <a:t>Phase 2 – Analysis: Scoring the Risk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546767" y="1953164"/>
            <a:ext cx="11094058" cy="4904836"/>
          </a:xfrm>
        </p:spPr>
        <p:txBody>
          <a:bodyPr>
            <a:noAutofit/>
          </a:bodyPr>
          <a:lstStyle/>
          <a:p>
            <a:pPr marL="457200" lvl="1" indent="0" algn="ctr">
              <a:buNone/>
            </a:pPr>
            <a:r>
              <a:rPr lang="en-US" dirty="0">
                <a:latin typeface="Helvetica"/>
                <a:cs typeface="Helvetica"/>
              </a:rPr>
              <a:t>Risk likelihood x Risk impact = Risk score</a:t>
            </a:r>
          </a:p>
          <a:p>
            <a:pPr marL="457200" lvl="1" indent="0" algn="ctr">
              <a:buNone/>
            </a:pPr>
            <a:endParaRPr lang="en-US" dirty="0">
              <a:latin typeface="Helvetica"/>
              <a:cs typeface="Helvetica"/>
            </a:endParaRPr>
          </a:p>
          <a:p>
            <a:pPr marL="50800" lvl="1" indent="0" algn="just">
              <a:buNone/>
            </a:pPr>
            <a:r>
              <a:rPr lang="en-US" sz="2400" dirty="0">
                <a:latin typeface="Helvetica"/>
                <a:cs typeface="Helvetica"/>
              </a:rPr>
              <a:t>Example: </a:t>
            </a:r>
            <a:r>
              <a:rPr lang="en-US" sz="2400" b="1" u="sng" dirty="0">
                <a:latin typeface="Helvetica"/>
                <a:cs typeface="Helvetica"/>
              </a:rPr>
              <a:t>IF</a:t>
            </a:r>
            <a:r>
              <a:rPr lang="en-US" sz="2400" dirty="0">
                <a:latin typeface="Helvetica"/>
                <a:cs typeface="Helvetica"/>
              </a:rPr>
              <a:t> hate speech continues in South Sudan, </a:t>
            </a:r>
            <a:r>
              <a:rPr lang="en-US" sz="2400" b="1" u="sng" dirty="0">
                <a:latin typeface="Helvetica"/>
                <a:cs typeface="Helvetica"/>
              </a:rPr>
              <a:t>THEN</a:t>
            </a:r>
            <a:r>
              <a:rPr lang="en-US" sz="2400" dirty="0">
                <a:latin typeface="Helvetica"/>
                <a:cs typeface="Helvetica"/>
              </a:rPr>
              <a:t> targeted killings may increase. </a:t>
            </a:r>
          </a:p>
          <a:p>
            <a:pPr marL="457200" lvl="1" indent="0">
              <a:buNone/>
            </a:pPr>
            <a:endParaRPr lang="en-US" sz="2400" dirty="0">
              <a:latin typeface="Helvetica"/>
              <a:cs typeface="Helvetica"/>
            </a:endParaRPr>
          </a:p>
          <a:p>
            <a:pPr marL="457200" lvl="1" indent="0" algn="ctr">
              <a:buNone/>
            </a:pPr>
            <a:r>
              <a:rPr lang="en-US" sz="2400" dirty="0">
                <a:latin typeface="Helvetica"/>
                <a:cs typeface="Helvetica"/>
              </a:rPr>
              <a:t>Risk likelihood: </a:t>
            </a:r>
            <a:r>
              <a:rPr lang="en-US" sz="2400" b="1" u="sng" dirty="0">
                <a:latin typeface="Helvetica"/>
                <a:cs typeface="Helvetica"/>
              </a:rPr>
              <a:t>3</a:t>
            </a:r>
            <a:r>
              <a:rPr lang="en-US" sz="2400" dirty="0">
                <a:latin typeface="Helvetica"/>
                <a:cs typeface="Helvetica"/>
              </a:rPr>
              <a:t>   x  Risk impact: </a:t>
            </a:r>
            <a:r>
              <a:rPr lang="en-US" sz="2400" b="1" u="sng" dirty="0">
                <a:latin typeface="Helvetica"/>
                <a:cs typeface="Helvetica"/>
              </a:rPr>
              <a:t>4</a:t>
            </a:r>
            <a:r>
              <a:rPr lang="en-US" sz="2400" dirty="0">
                <a:latin typeface="Helvetica"/>
                <a:cs typeface="Helvetica"/>
              </a:rPr>
              <a:t>  =  Risk score: </a:t>
            </a:r>
            <a:r>
              <a:rPr lang="en-US" sz="2400" b="1" dirty="0">
                <a:latin typeface="Helvetica"/>
                <a:cs typeface="Helvetica"/>
              </a:rPr>
              <a:t>12</a:t>
            </a:r>
          </a:p>
          <a:p>
            <a:pPr marL="457200" lvl="1" indent="0">
              <a:buNone/>
            </a:pPr>
            <a:endParaRPr lang="en-US" sz="2400" dirty="0">
              <a:latin typeface="Helvetica Light"/>
              <a:cs typeface="Helvetica Light"/>
            </a:endParaRPr>
          </a:p>
        </p:txBody>
      </p:sp>
      <p:sp>
        <p:nvSpPr>
          <p:cNvPr id="3" name="Oval 2"/>
          <p:cNvSpPr/>
          <p:nvPr/>
        </p:nvSpPr>
        <p:spPr>
          <a:xfrm>
            <a:off x="7848740" y="4092747"/>
            <a:ext cx="2239976" cy="670364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-16710" y="252964"/>
            <a:ext cx="5748224" cy="382075"/>
          </a:xfrm>
          <a:prstGeom prst="rect">
            <a:avLst/>
          </a:prstGeom>
          <a:solidFill>
            <a:srgbClr val="179FDF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    GLOBAL CENTRE FOR THE RESPONSIBILITY TO PROTECT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4227619" y="6350385"/>
            <a:ext cx="8042687" cy="369334"/>
            <a:chOff x="4227619" y="6350385"/>
            <a:chExt cx="8042687" cy="369334"/>
          </a:xfrm>
        </p:grpSpPr>
        <p:sp>
          <p:nvSpPr>
            <p:cNvPr id="14" name="Rectangle 13"/>
            <p:cNvSpPr/>
            <p:nvPr/>
          </p:nvSpPr>
          <p:spPr>
            <a:xfrm>
              <a:off x="4227619" y="6350385"/>
              <a:ext cx="8042687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tabLst>
                  <a:tab pos="11087100" algn="r"/>
                </a:tabLst>
              </a:pPr>
              <a:r>
                <a:rPr lang="en-US" sz="1600" dirty="0">
                  <a:solidFill>
                    <a:srgbClr val="FFFFFF"/>
                  </a:solidFill>
                  <a:latin typeface="Helvetica" pitchFamily="2" charset="0"/>
                </a:rPr>
                <a:t>Module 4: R2P in Practice – Responding to the Threat of Mass Atrocity Crimes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640825" y="6350387"/>
              <a:ext cx="451403" cy="369332"/>
            </a:xfrm>
            <a:prstGeom prst="rect">
              <a:avLst/>
            </a:prstGeom>
            <a:solidFill>
              <a:srgbClr val="179FD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FFFF"/>
                  </a:solidFill>
                  <a:latin typeface="Helvetica Light"/>
                  <a:cs typeface="Helvetica Light"/>
                </a:rPr>
                <a:t>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6398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6DC80845-314E-A349-ABE8-BEAB4D744C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6110" y="1357839"/>
            <a:ext cx="8155080" cy="49377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62401"/>
            <a:ext cx="9753600" cy="1154097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Helvetica"/>
                <a:cs typeface="Helvetica"/>
              </a:rPr>
              <a:t>Phase 2 – Analysis: Prioritizing</a:t>
            </a:r>
          </a:p>
        </p:txBody>
      </p:sp>
      <p:sp>
        <p:nvSpPr>
          <p:cNvPr id="5" name="Oval 4"/>
          <p:cNvSpPr/>
          <p:nvPr/>
        </p:nvSpPr>
        <p:spPr>
          <a:xfrm>
            <a:off x="8007476" y="2928432"/>
            <a:ext cx="546766" cy="51159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R1</a:t>
            </a:r>
          </a:p>
        </p:txBody>
      </p:sp>
      <p:sp>
        <p:nvSpPr>
          <p:cNvPr id="11" name="Oval 10"/>
          <p:cNvSpPr/>
          <p:nvPr/>
        </p:nvSpPr>
        <p:spPr>
          <a:xfrm>
            <a:off x="7975579" y="2242240"/>
            <a:ext cx="546766" cy="51159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dirty="0">
                <a:solidFill>
                  <a:prstClr val="white"/>
                </a:solidFill>
              </a:rPr>
              <a:t>R2</a:t>
            </a:r>
          </a:p>
        </p:txBody>
      </p:sp>
      <p:sp>
        <p:nvSpPr>
          <p:cNvPr id="13" name="Oval 12"/>
          <p:cNvSpPr/>
          <p:nvPr/>
        </p:nvSpPr>
        <p:spPr>
          <a:xfrm>
            <a:off x="9160017" y="1497712"/>
            <a:ext cx="546766" cy="51159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dirty="0">
                <a:solidFill>
                  <a:prstClr val="white"/>
                </a:solidFill>
              </a:rPr>
              <a:t>R3</a:t>
            </a:r>
          </a:p>
        </p:txBody>
      </p:sp>
      <p:sp>
        <p:nvSpPr>
          <p:cNvPr id="14" name="Oval 13"/>
          <p:cNvSpPr/>
          <p:nvPr/>
        </p:nvSpPr>
        <p:spPr>
          <a:xfrm>
            <a:off x="9218517" y="4268697"/>
            <a:ext cx="546766" cy="51159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R4</a:t>
            </a:r>
          </a:p>
        </p:txBody>
      </p:sp>
      <p:sp>
        <p:nvSpPr>
          <p:cNvPr id="15" name="Oval 14"/>
          <p:cNvSpPr/>
          <p:nvPr/>
        </p:nvSpPr>
        <p:spPr>
          <a:xfrm>
            <a:off x="4594378" y="2252215"/>
            <a:ext cx="546766" cy="511594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R5</a:t>
            </a:r>
          </a:p>
        </p:txBody>
      </p:sp>
      <p:sp>
        <p:nvSpPr>
          <p:cNvPr id="17" name="Rectangle 16"/>
          <p:cNvSpPr/>
          <p:nvPr/>
        </p:nvSpPr>
        <p:spPr>
          <a:xfrm>
            <a:off x="-16710" y="252964"/>
            <a:ext cx="5748224" cy="382075"/>
          </a:xfrm>
          <a:prstGeom prst="rect">
            <a:avLst/>
          </a:prstGeom>
          <a:solidFill>
            <a:srgbClr val="179FDF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    GLOBAL CENTRE FOR THE RESPONSIBILITY TO PROTECT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4227619" y="6350385"/>
            <a:ext cx="8042687" cy="369334"/>
            <a:chOff x="4227619" y="6350385"/>
            <a:chExt cx="8042687" cy="369334"/>
          </a:xfrm>
        </p:grpSpPr>
        <p:sp>
          <p:nvSpPr>
            <p:cNvPr id="19" name="Rectangle 18"/>
            <p:cNvSpPr/>
            <p:nvPr/>
          </p:nvSpPr>
          <p:spPr>
            <a:xfrm>
              <a:off x="4227619" y="6350385"/>
              <a:ext cx="8042687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tabLst>
                  <a:tab pos="11087100" algn="r"/>
                </a:tabLst>
              </a:pPr>
              <a:r>
                <a:rPr lang="en-US" sz="1600" dirty="0">
                  <a:solidFill>
                    <a:srgbClr val="FFFFFF"/>
                  </a:solidFill>
                  <a:latin typeface="Helvetica" pitchFamily="2" charset="0"/>
                </a:rPr>
                <a:t>Module 4: R2P in Practice – Responding to the Threat of Mass Atrocity Crimes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1638722" y="6350387"/>
              <a:ext cx="453506" cy="369332"/>
            </a:xfrm>
            <a:prstGeom prst="rect">
              <a:avLst/>
            </a:prstGeom>
            <a:solidFill>
              <a:srgbClr val="179FD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FFFF"/>
                  </a:solidFill>
                  <a:latin typeface="Helvetica Light"/>
                  <a:cs typeface="Helvetica Light"/>
                </a:rPr>
                <a:t>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86118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2579454"/>
            <a:ext cx="9753600" cy="129359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Helvetica"/>
                <a:cs typeface="Helvetica"/>
              </a:rPr>
              <a:t>Module 4 Activity:</a:t>
            </a:r>
            <a:br>
              <a:rPr lang="en-US" sz="3200" dirty="0">
                <a:latin typeface="Helvetica"/>
                <a:cs typeface="Helvetica"/>
              </a:rPr>
            </a:br>
            <a:r>
              <a:rPr lang="en-US" sz="3200" dirty="0">
                <a:latin typeface="Helvetica"/>
                <a:cs typeface="Helvetica"/>
              </a:rPr>
              <a:t>Conducting a risk assessment</a:t>
            </a:r>
          </a:p>
        </p:txBody>
      </p:sp>
      <p:sp>
        <p:nvSpPr>
          <p:cNvPr id="7" name="Rectangle 6"/>
          <p:cNvSpPr/>
          <p:nvPr/>
        </p:nvSpPr>
        <p:spPr>
          <a:xfrm>
            <a:off x="-16710" y="252964"/>
            <a:ext cx="5748224" cy="382075"/>
          </a:xfrm>
          <a:prstGeom prst="rect">
            <a:avLst/>
          </a:prstGeom>
          <a:solidFill>
            <a:srgbClr val="179FDF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    GLOBAL CENTRE FOR THE RESPONSIBILITY TO PROTECT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227619" y="6350385"/>
            <a:ext cx="8042687" cy="369334"/>
            <a:chOff x="4227619" y="6350385"/>
            <a:chExt cx="8042687" cy="369334"/>
          </a:xfrm>
        </p:grpSpPr>
        <p:sp>
          <p:nvSpPr>
            <p:cNvPr id="12" name="Rectangle 11"/>
            <p:cNvSpPr/>
            <p:nvPr/>
          </p:nvSpPr>
          <p:spPr>
            <a:xfrm>
              <a:off x="4227619" y="6350385"/>
              <a:ext cx="8042687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tabLst>
                  <a:tab pos="11087100" algn="r"/>
                </a:tabLst>
              </a:pPr>
              <a:r>
                <a:rPr lang="en-US" sz="1600" dirty="0">
                  <a:solidFill>
                    <a:srgbClr val="FFFFFF"/>
                  </a:solidFill>
                  <a:latin typeface="Helvetica" pitchFamily="2" charset="0"/>
                </a:rPr>
                <a:t>Module 4: R2P in Practice – Responding to the Threat of Mass Atrocity Crimes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1640825" y="6350387"/>
              <a:ext cx="451403" cy="369332"/>
            </a:xfrm>
            <a:prstGeom prst="rect">
              <a:avLst/>
            </a:prstGeom>
            <a:solidFill>
              <a:srgbClr val="179FD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FFFFFF"/>
                  </a:solidFill>
                  <a:latin typeface="Helvetica Light"/>
                  <a:cs typeface="Helvetica Light"/>
                </a:rPr>
                <a:t>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45095424"/>
      </p:ext>
    </p:extLst>
  </p:cSld>
  <p:clrMapOvr>
    <a:masterClrMapping/>
  </p:clrMapOvr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6623</TotalTime>
  <Words>1102</Words>
  <Application>Microsoft Macintosh PowerPoint</Application>
  <PresentationFormat>Widescreen</PresentationFormat>
  <Paragraphs>185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Helvetica</vt:lpstr>
      <vt:lpstr>Helvetica Light</vt:lpstr>
      <vt:lpstr>Wingdings</vt:lpstr>
      <vt:lpstr>Black</vt:lpstr>
      <vt:lpstr>Module 4: R2P in Practice –  Responding to the Threat of Mass Atrocity Crimes</vt:lpstr>
      <vt:lpstr>Phase 2 – Analysis</vt:lpstr>
      <vt:lpstr>Phase 2 – Analysis: Articulating the Risk</vt:lpstr>
      <vt:lpstr>Phase 2 – Analysis: Risk Likelihood</vt:lpstr>
      <vt:lpstr>Phase 2 – Analysis: Risk Likelihood</vt:lpstr>
      <vt:lpstr>Phase 2 – Analysis: Risk Impact</vt:lpstr>
      <vt:lpstr>Phase 2 – Analysis: Scoring the Risk</vt:lpstr>
      <vt:lpstr>Phase 2 – Analysis: Prioritizing</vt:lpstr>
      <vt:lpstr>Module 4 Activity: Conducting a risk assessment</vt:lpstr>
      <vt:lpstr>Phase 3 – Treatment</vt:lpstr>
      <vt:lpstr>Phase 3 – Treatment</vt:lpstr>
      <vt:lpstr>Possible options for “transfer” within mission:</vt:lpstr>
      <vt:lpstr>Possible options for “transfer” outside the mission:</vt:lpstr>
      <vt:lpstr>Phase 4 – Monitor</vt:lpstr>
      <vt:lpstr>Module 4 Activity: Developing tactical responses to risks</vt:lpstr>
      <vt:lpstr>Options for Tactical Response</vt:lpstr>
      <vt:lpstr>PowerPoint Presentation</vt:lpstr>
      <vt:lpstr>Consolidation and Preventing Recurrence</vt:lpstr>
      <vt:lpstr>Module 4 Learning Outcomes - Review </vt:lpstr>
    </vt:vector>
  </TitlesOfParts>
  <Company>CUNY Graduate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Paragraphs 138-139 of the World Summit Outcome Document</dc:title>
  <dc:creator>Paauwe, Juliette</dc:creator>
  <cp:lastModifiedBy>Savita Pawnday</cp:lastModifiedBy>
  <cp:revision>84</cp:revision>
  <cp:lastPrinted>2017-12-04T21:36:22Z</cp:lastPrinted>
  <dcterms:created xsi:type="dcterms:W3CDTF">2017-12-01T16:50:42Z</dcterms:created>
  <dcterms:modified xsi:type="dcterms:W3CDTF">2018-11-30T21:47:26Z</dcterms:modified>
</cp:coreProperties>
</file>