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8" r:id="rId1"/>
  </p:sldMasterIdLst>
  <p:notesMasterIdLst>
    <p:notesMasterId r:id="rId28"/>
  </p:notesMasterIdLst>
  <p:handoutMasterIdLst>
    <p:handoutMasterId r:id="rId29"/>
  </p:handoutMasterIdLst>
  <p:sldIdLst>
    <p:sldId id="308" r:id="rId2"/>
    <p:sldId id="294" r:id="rId3"/>
    <p:sldId id="311" r:id="rId4"/>
    <p:sldId id="312" r:id="rId5"/>
    <p:sldId id="313" r:id="rId6"/>
    <p:sldId id="315" r:id="rId7"/>
    <p:sldId id="317" r:id="rId8"/>
    <p:sldId id="319" r:id="rId9"/>
    <p:sldId id="320" r:id="rId10"/>
    <p:sldId id="296" r:id="rId11"/>
    <p:sldId id="297" r:id="rId12"/>
    <p:sldId id="298" r:id="rId13"/>
    <p:sldId id="299" r:id="rId14"/>
    <p:sldId id="300" r:id="rId15"/>
    <p:sldId id="328" r:id="rId16"/>
    <p:sldId id="301" r:id="rId17"/>
    <p:sldId id="262" r:id="rId18"/>
    <p:sldId id="325" r:id="rId19"/>
    <p:sldId id="326" r:id="rId20"/>
    <p:sldId id="327" r:id="rId21"/>
    <p:sldId id="302" r:id="rId22"/>
    <p:sldId id="263" r:id="rId23"/>
    <p:sldId id="291" r:id="rId24"/>
    <p:sldId id="292" r:id="rId25"/>
    <p:sldId id="321" r:id="rId26"/>
    <p:sldId id="309"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6" d="100"/>
          <a:sy n="126" d="100"/>
        </p:scale>
        <p:origin x="208" y="2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FDC158-89AF-493B-87F6-9F8A93D4392E}" type="doc">
      <dgm:prSet loTypeId="urn:microsoft.com/office/officeart/2005/8/layout/cycle8" loCatId="cycle" qsTypeId="urn:microsoft.com/office/officeart/2005/8/quickstyle/simple4" qsCatId="simple" csTypeId="urn:microsoft.com/office/officeart/2005/8/colors/colorful3" csCatId="colorful" phldr="1"/>
      <dgm:spPr/>
    </dgm:pt>
    <dgm:pt modelId="{9686615E-6F57-497C-84EE-20017F05C88B}">
      <dgm:prSet phldrT="[Text]"/>
      <dgm:spPr/>
      <dgm:t>
        <a:bodyPr/>
        <a:lstStyle/>
        <a:p>
          <a:r>
            <a:rPr lang="en-US" dirty="0"/>
            <a:t>Analyze</a:t>
          </a:r>
        </a:p>
      </dgm:t>
    </dgm:pt>
    <dgm:pt modelId="{8BB43214-4151-4A99-AB0B-5EE3CA3CB43C}" type="parTrans" cxnId="{23281505-0F36-4EB3-A228-3FACC951796A}">
      <dgm:prSet/>
      <dgm:spPr/>
      <dgm:t>
        <a:bodyPr/>
        <a:lstStyle/>
        <a:p>
          <a:endParaRPr lang="en-US"/>
        </a:p>
      </dgm:t>
    </dgm:pt>
    <dgm:pt modelId="{96119BB8-CAD1-4565-9EF4-86A86E085F45}" type="sibTrans" cxnId="{23281505-0F36-4EB3-A228-3FACC951796A}">
      <dgm:prSet/>
      <dgm:spPr/>
      <dgm:t>
        <a:bodyPr/>
        <a:lstStyle/>
        <a:p>
          <a:endParaRPr lang="en-US"/>
        </a:p>
      </dgm:t>
    </dgm:pt>
    <dgm:pt modelId="{280D670F-1A2C-4450-B480-8C83DE416BD1}">
      <dgm:prSet phldrT="[Text]"/>
      <dgm:spPr/>
      <dgm:t>
        <a:bodyPr/>
        <a:lstStyle/>
        <a:p>
          <a:r>
            <a:rPr lang="en-US" dirty="0"/>
            <a:t>Monitor</a:t>
          </a:r>
        </a:p>
      </dgm:t>
    </dgm:pt>
    <dgm:pt modelId="{4D040851-5F41-4D5F-9A0A-88C0E261F898}" type="parTrans" cxnId="{F1F19F20-B16C-43B7-BBEA-B96372064DF9}">
      <dgm:prSet/>
      <dgm:spPr/>
      <dgm:t>
        <a:bodyPr/>
        <a:lstStyle/>
        <a:p>
          <a:endParaRPr lang="en-US"/>
        </a:p>
      </dgm:t>
    </dgm:pt>
    <dgm:pt modelId="{471196CE-E840-47CF-85A9-0CA13136D61D}" type="sibTrans" cxnId="{F1F19F20-B16C-43B7-BBEA-B96372064DF9}">
      <dgm:prSet/>
      <dgm:spPr/>
      <dgm:t>
        <a:bodyPr/>
        <a:lstStyle/>
        <a:p>
          <a:endParaRPr lang="en-US"/>
        </a:p>
      </dgm:t>
    </dgm:pt>
    <dgm:pt modelId="{8038FF97-5A5F-4C0D-9A04-B70565F55823}">
      <dgm:prSet phldrT="[Text]"/>
      <dgm:spPr/>
      <dgm:t>
        <a:bodyPr/>
        <a:lstStyle/>
        <a:p>
          <a:r>
            <a:rPr lang="en-US" dirty="0"/>
            <a:t>Identify	</a:t>
          </a:r>
        </a:p>
      </dgm:t>
    </dgm:pt>
    <dgm:pt modelId="{8C50D3A9-ACBE-4DBB-AB4B-73F2E9F62671}" type="parTrans" cxnId="{F49FEF5E-BC6E-4AFC-8975-2185DFF3B963}">
      <dgm:prSet/>
      <dgm:spPr/>
      <dgm:t>
        <a:bodyPr/>
        <a:lstStyle/>
        <a:p>
          <a:endParaRPr lang="en-US"/>
        </a:p>
      </dgm:t>
    </dgm:pt>
    <dgm:pt modelId="{4C3972F4-E6AB-45F5-9390-206A04DB2EF9}" type="sibTrans" cxnId="{F49FEF5E-BC6E-4AFC-8975-2185DFF3B963}">
      <dgm:prSet/>
      <dgm:spPr/>
      <dgm:t>
        <a:bodyPr/>
        <a:lstStyle/>
        <a:p>
          <a:endParaRPr lang="en-US"/>
        </a:p>
      </dgm:t>
    </dgm:pt>
    <dgm:pt modelId="{796127DC-A12A-40F6-B36B-52DC74A7F83D}">
      <dgm:prSet/>
      <dgm:spPr/>
      <dgm:t>
        <a:bodyPr/>
        <a:lstStyle/>
        <a:p>
          <a:r>
            <a:rPr lang="en-US" dirty="0"/>
            <a:t>Treat</a:t>
          </a:r>
        </a:p>
      </dgm:t>
    </dgm:pt>
    <dgm:pt modelId="{D67683DA-DFB4-4021-82B0-41742E192460}" type="parTrans" cxnId="{7C943687-101A-4E25-9870-70FC4B0E51A3}">
      <dgm:prSet/>
      <dgm:spPr/>
      <dgm:t>
        <a:bodyPr/>
        <a:lstStyle/>
        <a:p>
          <a:endParaRPr lang="en-US"/>
        </a:p>
      </dgm:t>
    </dgm:pt>
    <dgm:pt modelId="{7128AAF6-031A-4F3F-AA0F-7CEED024F742}" type="sibTrans" cxnId="{7C943687-101A-4E25-9870-70FC4B0E51A3}">
      <dgm:prSet/>
      <dgm:spPr/>
      <dgm:t>
        <a:bodyPr/>
        <a:lstStyle/>
        <a:p>
          <a:endParaRPr lang="en-US"/>
        </a:p>
      </dgm:t>
    </dgm:pt>
    <dgm:pt modelId="{74FCBA9B-A29E-4798-9F4A-10F3F14571AB}" type="pres">
      <dgm:prSet presAssocID="{41FDC158-89AF-493B-87F6-9F8A93D4392E}" presName="compositeShape" presStyleCnt="0">
        <dgm:presLayoutVars>
          <dgm:chMax val="7"/>
          <dgm:dir/>
          <dgm:resizeHandles val="exact"/>
        </dgm:presLayoutVars>
      </dgm:prSet>
      <dgm:spPr/>
    </dgm:pt>
    <dgm:pt modelId="{6F9D1471-8A4E-4FB7-9B50-863A9F939988}" type="pres">
      <dgm:prSet presAssocID="{41FDC158-89AF-493B-87F6-9F8A93D4392E}" presName="wedge1" presStyleLbl="node1" presStyleIdx="0" presStyleCnt="4"/>
      <dgm:spPr/>
    </dgm:pt>
    <dgm:pt modelId="{2EB9ACA4-6E2A-4685-9919-5F07E259C456}" type="pres">
      <dgm:prSet presAssocID="{41FDC158-89AF-493B-87F6-9F8A93D4392E}" presName="dummy1a" presStyleCnt="0"/>
      <dgm:spPr/>
    </dgm:pt>
    <dgm:pt modelId="{6784645D-8A69-4B75-84E2-8DC80BB33893}" type="pres">
      <dgm:prSet presAssocID="{41FDC158-89AF-493B-87F6-9F8A93D4392E}" presName="dummy1b" presStyleCnt="0"/>
      <dgm:spPr/>
    </dgm:pt>
    <dgm:pt modelId="{196B716A-A7A1-4AFD-A365-8698C3EDF396}" type="pres">
      <dgm:prSet presAssocID="{41FDC158-89AF-493B-87F6-9F8A93D4392E}" presName="wedge1Tx" presStyleLbl="node1" presStyleIdx="0" presStyleCnt="4">
        <dgm:presLayoutVars>
          <dgm:chMax val="0"/>
          <dgm:chPref val="0"/>
          <dgm:bulletEnabled val="1"/>
        </dgm:presLayoutVars>
      </dgm:prSet>
      <dgm:spPr/>
    </dgm:pt>
    <dgm:pt modelId="{B000A871-D906-4A25-B668-7CDD85048A2E}" type="pres">
      <dgm:prSet presAssocID="{41FDC158-89AF-493B-87F6-9F8A93D4392E}" presName="wedge2" presStyleLbl="node1" presStyleIdx="1" presStyleCnt="4"/>
      <dgm:spPr/>
    </dgm:pt>
    <dgm:pt modelId="{22C599A4-AB61-450B-A4C7-B203512C85B0}" type="pres">
      <dgm:prSet presAssocID="{41FDC158-89AF-493B-87F6-9F8A93D4392E}" presName="dummy2a" presStyleCnt="0"/>
      <dgm:spPr/>
    </dgm:pt>
    <dgm:pt modelId="{15DE2874-058F-4215-BB3F-595AB16F3038}" type="pres">
      <dgm:prSet presAssocID="{41FDC158-89AF-493B-87F6-9F8A93D4392E}" presName="dummy2b" presStyleCnt="0"/>
      <dgm:spPr/>
    </dgm:pt>
    <dgm:pt modelId="{D5E2F880-B1F8-4AD8-92EB-7F313F5CE66F}" type="pres">
      <dgm:prSet presAssocID="{41FDC158-89AF-493B-87F6-9F8A93D4392E}" presName="wedge2Tx" presStyleLbl="node1" presStyleIdx="1" presStyleCnt="4">
        <dgm:presLayoutVars>
          <dgm:chMax val="0"/>
          <dgm:chPref val="0"/>
          <dgm:bulletEnabled val="1"/>
        </dgm:presLayoutVars>
      </dgm:prSet>
      <dgm:spPr/>
    </dgm:pt>
    <dgm:pt modelId="{E2BD8467-87DD-44DD-880E-F992E97EE364}" type="pres">
      <dgm:prSet presAssocID="{41FDC158-89AF-493B-87F6-9F8A93D4392E}" presName="wedge3" presStyleLbl="node1" presStyleIdx="2" presStyleCnt="4"/>
      <dgm:spPr/>
    </dgm:pt>
    <dgm:pt modelId="{B25F1B13-F6B4-4284-B85A-216B2C11B19D}" type="pres">
      <dgm:prSet presAssocID="{41FDC158-89AF-493B-87F6-9F8A93D4392E}" presName="dummy3a" presStyleCnt="0"/>
      <dgm:spPr/>
    </dgm:pt>
    <dgm:pt modelId="{CB7C2F5B-DCD3-48B9-9263-8D04C3777116}" type="pres">
      <dgm:prSet presAssocID="{41FDC158-89AF-493B-87F6-9F8A93D4392E}" presName="dummy3b" presStyleCnt="0"/>
      <dgm:spPr/>
    </dgm:pt>
    <dgm:pt modelId="{759AC890-79FD-4569-9890-2E0888F73C38}" type="pres">
      <dgm:prSet presAssocID="{41FDC158-89AF-493B-87F6-9F8A93D4392E}" presName="wedge3Tx" presStyleLbl="node1" presStyleIdx="2" presStyleCnt="4">
        <dgm:presLayoutVars>
          <dgm:chMax val="0"/>
          <dgm:chPref val="0"/>
          <dgm:bulletEnabled val="1"/>
        </dgm:presLayoutVars>
      </dgm:prSet>
      <dgm:spPr/>
    </dgm:pt>
    <dgm:pt modelId="{03A32034-52A0-4E56-84A9-C24473194726}" type="pres">
      <dgm:prSet presAssocID="{41FDC158-89AF-493B-87F6-9F8A93D4392E}" presName="wedge4" presStyleLbl="node1" presStyleIdx="3" presStyleCnt="4"/>
      <dgm:spPr/>
    </dgm:pt>
    <dgm:pt modelId="{30CE8812-5D07-4ED4-91F0-1D2BDA20CB37}" type="pres">
      <dgm:prSet presAssocID="{41FDC158-89AF-493B-87F6-9F8A93D4392E}" presName="dummy4a" presStyleCnt="0"/>
      <dgm:spPr/>
    </dgm:pt>
    <dgm:pt modelId="{2291B233-3985-479D-8D2A-B42F24C0271C}" type="pres">
      <dgm:prSet presAssocID="{41FDC158-89AF-493B-87F6-9F8A93D4392E}" presName="dummy4b" presStyleCnt="0"/>
      <dgm:spPr/>
    </dgm:pt>
    <dgm:pt modelId="{A371067E-E0C0-4F01-A213-B92AAD7D9B4A}" type="pres">
      <dgm:prSet presAssocID="{41FDC158-89AF-493B-87F6-9F8A93D4392E}" presName="wedge4Tx" presStyleLbl="node1" presStyleIdx="3" presStyleCnt="4">
        <dgm:presLayoutVars>
          <dgm:chMax val="0"/>
          <dgm:chPref val="0"/>
          <dgm:bulletEnabled val="1"/>
        </dgm:presLayoutVars>
      </dgm:prSet>
      <dgm:spPr/>
    </dgm:pt>
    <dgm:pt modelId="{05CC2863-78E6-4FC9-A034-A630E1719644}" type="pres">
      <dgm:prSet presAssocID="{96119BB8-CAD1-4565-9EF4-86A86E085F45}" presName="arrowWedge1" presStyleLbl="fgSibTrans2D1" presStyleIdx="0" presStyleCnt="4"/>
      <dgm:spPr/>
    </dgm:pt>
    <dgm:pt modelId="{EA1FCDD3-D3CD-4EBE-8289-783038392C64}" type="pres">
      <dgm:prSet presAssocID="{7128AAF6-031A-4F3F-AA0F-7CEED024F742}" presName="arrowWedge2" presStyleLbl="fgSibTrans2D1" presStyleIdx="1" presStyleCnt="4"/>
      <dgm:spPr/>
    </dgm:pt>
    <dgm:pt modelId="{19C81B20-0F35-4280-945F-7DF1E1A0F613}" type="pres">
      <dgm:prSet presAssocID="{471196CE-E840-47CF-85A9-0CA13136D61D}" presName="arrowWedge3" presStyleLbl="fgSibTrans2D1" presStyleIdx="2" presStyleCnt="4"/>
      <dgm:spPr/>
    </dgm:pt>
    <dgm:pt modelId="{0FF81DBC-DEC4-43F6-AC74-FD0ADF8AD82B}" type="pres">
      <dgm:prSet presAssocID="{4C3972F4-E6AB-45F5-9390-206A04DB2EF9}" presName="arrowWedge4" presStyleLbl="fgSibTrans2D1" presStyleIdx="3" presStyleCnt="4"/>
      <dgm:spPr/>
    </dgm:pt>
  </dgm:ptLst>
  <dgm:cxnLst>
    <dgm:cxn modelId="{23281505-0F36-4EB3-A228-3FACC951796A}" srcId="{41FDC158-89AF-493B-87F6-9F8A93D4392E}" destId="{9686615E-6F57-497C-84EE-20017F05C88B}" srcOrd="0" destOrd="0" parTransId="{8BB43214-4151-4A99-AB0B-5EE3CA3CB43C}" sibTransId="{96119BB8-CAD1-4565-9EF4-86A86E085F45}"/>
    <dgm:cxn modelId="{B911A108-6AF0-8640-964E-BB09125C9B37}" type="presOf" srcId="{796127DC-A12A-40F6-B36B-52DC74A7F83D}" destId="{B000A871-D906-4A25-B668-7CDD85048A2E}" srcOrd="0" destOrd="0" presId="urn:microsoft.com/office/officeart/2005/8/layout/cycle8"/>
    <dgm:cxn modelId="{C27B5C0D-F83D-EF4E-A235-69B47DE1FD00}" type="presOf" srcId="{796127DC-A12A-40F6-B36B-52DC74A7F83D}" destId="{D5E2F880-B1F8-4AD8-92EB-7F313F5CE66F}" srcOrd="1" destOrd="0" presId="urn:microsoft.com/office/officeart/2005/8/layout/cycle8"/>
    <dgm:cxn modelId="{F1F19F20-B16C-43B7-BBEA-B96372064DF9}" srcId="{41FDC158-89AF-493B-87F6-9F8A93D4392E}" destId="{280D670F-1A2C-4450-B480-8C83DE416BD1}" srcOrd="2" destOrd="0" parTransId="{4D040851-5F41-4D5F-9A0A-88C0E261F898}" sibTransId="{471196CE-E840-47CF-85A9-0CA13136D61D}"/>
    <dgm:cxn modelId="{03173A22-4DEF-354F-8EE6-0C142EED5AA1}" type="presOf" srcId="{8038FF97-5A5F-4C0D-9A04-B70565F55823}" destId="{03A32034-52A0-4E56-84A9-C24473194726}" srcOrd="0" destOrd="0" presId="urn:microsoft.com/office/officeart/2005/8/layout/cycle8"/>
    <dgm:cxn modelId="{A9C04D2B-9492-AF4B-8BD8-04DEDCC53AF0}" type="presOf" srcId="{280D670F-1A2C-4450-B480-8C83DE416BD1}" destId="{759AC890-79FD-4569-9890-2E0888F73C38}" srcOrd="1" destOrd="0" presId="urn:microsoft.com/office/officeart/2005/8/layout/cycle8"/>
    <dgm:cxn modelId="{4BAAFF3D-E927-A148-8D91-C6E6D68CE5CF}" type="presOf" srcId="{9686615E-6F57-497C-84EE-20017F05C88B}" destId="{6F9D1471-8A4E-4FB7-9B50-863A9F939988}" srcOrd="0" destOrd="0" presId="urn:microsoft.com/office/officeart/2005/8/layout/cycle8"/>
    <dgm:cxn modelId="{F49FEF5E-BC6E-4AFC-8975-2185DFF3B963}" srcId="{41FDC158-89AF-493B-87F6-9F8A93D4392E}" destId="{8038FF97-5A5F-4C0D-9A04-B70565F55823}" srcOrd="3" destOrd="0" parTransId="{8C50D3A9-ACBE-4DBB-AB4B-73F2E9F62671}" sibTransId="{4C3972F4-E6AB-45F5-9390-206A04DB2EF9}"/>
    <dgm:cxn modelId="{E72C0786-EAFE-8B46-86DA-4D73F4854070}" type="presOf" srcId="{9686615E-6F57-497C-84EE-20017F05C88B}" destId="{196B716A-A7A1-4AFD-A365-8698C3EDF396}" srcOrd="1" destOrd="0" presId="urn:microsoft.com/office/officeart/2005/8/layout/cycle8"/>
    <dgm:cxn modelId="{7C943687-101A-4E25-9870-70FC4B0E51A3}" srcId="{41FDC158-89AF-493B-87F6-9F8A93D4392E}" destId="{796127DC-A12A-40F6-B36B-52DC74A7F83D}" srcOrd="1" destOrd="0" parTransId="{D67683DA-DFB4-4021-82B0-41742E192460}" sibTransId="{7128AAF6-031A-4F3F-AA0F-7CEED024F742}"/>
    <dgm:cxn modelId="{B5220490-5974-9F49-A8F5-9772944AAD0C}" type="presOf" srcId="{280D670F-1A2C-4450-B480-8C83DE416BD1}" destId="{E2BD8467-87DD-44DD-880E-F992E97EE364}" srcOrd="0" destOrd="0" presId="urn:microsoft.com/office/officeart/2005/8/layout/cycle8"/>
    <dgm:cxn modelId="{76BE30A6-947D-624C-8024-E88A36CAF380}" type="presOf" srcId="{8038FF97-5A5F-4C0D-9A04-B70565F55823}" destId="{A371067E-E0C0-4F01-A213-B92AAD7D9B4A}" srcOrd="1" destOrd="0" presId="urn:microsoft.com/office/officeart/2005/8/layout/cycle8"/>
    <dgm:cxn modelId="{074DF0CE-0312-D843-8829-7F227D7DD9AD}" type="presOf" srcId="{41FDC158-89AF-493B-87F6-9F8A93D4392E}" destId="{74FCBA9B-A29E-4798-9F4A-10F3F14571AB}" srcOrd="0" destOrd="0" presId="urn:microsoft.com/office/officeart/2005/8/layout/cycle8"/>
    <dgm:cxn modelId="{7494A959-7F45-D648-A060-C47F36D562CC}" type="presParOf" srcId="{74FCBA9B-A29E-4798-9F4A-10F3F14571AB}" destId="{6F9D1471-8A4E-4FB7-9B50-863A9F939988}" srcOrd="0" destOrd="0" presId="urn:microsoft.com/office/officeart/2005/8/layout/cycle8"/>
    <dgm:cxn modelId="{0F83E0C8-F97D-9244-9E52-7F199BB923E3}" type="presParOf" srcId="{74FCBA9B-A29E-4798-9F4A-10F3F14571AB}" destId="{2EB9ACA4-6E2A-4685-9919-5F07E259C456}" srcOrd="1" destOrd="0" presId="urn:microsoft.com/office/officeart/2005/8/layout/cycle8"/>
    <dgm:cxn modelId="{3FCA3011-55C3-B84E-AF14-CC911266E0C6}" type="presParOf" srcId="{74FCBA9B-A29E-4798-9F4A-10F3F14571AB}" destId="{6784645D-8A69-4B75-84E2-8DC80BB33893}" srcOrd="2" destOrd="0" presId="urn:microsoft.com/office/officeart/2005/8/layout/cycle8"/>
    <dgm:cxn modelId="{C52D5DBA-DDB9-D74D-AEE8-8318C6A1C9C0}" type="presParOf" srcId="{74FCBA9B-A29E-4798-9F4A-10F3F14571AB}" destId="{196B716A-A7A1-4AFD-A365-8698C3EDF396}" srcOrd="3" destOrd="0" presId="urn:microsoft.com/office/officeart/2005/8/layout/cycle8"/>
    <dgm:cxn modelId="{DC04B746-7C0E-434C-B954-966F69BA3F1F}" type="presParOf" srcId="{74FCBA9B-A29E-4798-9F4A-10F3F14571AB}" destId="{B000A871-D906-4A25-B668-7CDD85048A2E}" srcOrd="4" destOrd="0" presId="urn:microsoft.com/office/officeart/2005/8/layout/cycle8"/>
    <dgm:cxn modelId="{9C552984-5D2B-364E-9325-5DC54EBF81E4}" type="presParOf" srcId="{74FCBA9B-A29E-4798-9F4A-10F3F14571AB}" destId="{22C599A4-AB61-450B-A4C7-B203512C85B0}" srcOrd="5" destOrd="0" presId="urn:microsoft.com/office/officeart/2005/8/layout/cycle8"/>
    <dgm:cxn modelId="{4CE40A80-C140-CD40-B76F-885112857ECB}" type="presParOf" srcId="{74FCBA9B-A29E-4798-9F4A-10F3F14571AB}" destId="{15DE2874-058F-4215-BB3F-595AB16F3038}" srcOrd="6" destOrd="0" presId="urn:microsoft.com/office/officeart/2005/8/layout/cycle8"/>
    <dgm:cxn modelId="{C0D0E35D-1ABC-374C-9941-41E382B59FAD}" type="presParOf" srcId="{74FCBA9B-A29E-4798-9F4A-10F3F14571AB}" destId="{D5E2F880-B1F8-4AD8-92EB-7F313F5CE66F}" srcOrd="7" destOrd="0" presId="urn:microsoft.com/office/officeart/2005/8/layout/cycle8"/>
    <dgm:cxn modelId="{E90EBBCE-56E9-FE4D-903E-FC741A7B0305}" type="presParOf" srcId="{74FCBA9B-A29E-4798-9F4A-10F3F14571AB}" destId="{E2BD8467-87DD-44DD-880E-F992E97EE364}" srcOrd="8" destOrd="0" presId="urn:microsoft.com/office/officeart/2005/8/layout/cycle8"/>
    <dgm:cxn modelId="{B210B186-145A-304E-ABEE-F4503285ADFF}" type="presParOf" srcId="{74FCBA9B-A29E-4798-9F4A-10F3F14571AB}" destId="{B25F1B13-F6B4-4284-B85A-216B2C11B19D}" srcOrd="9" destOrd="0" presId="urn:microsoft.com/office/officeart/2005/8/layout/cycle8"/>
    <dgm:cxn modelId="{E09C55BB-54B3-0C47-A973-51A9C38FA887}" type="presParOf" srcId="{74FCBA9B-A29E-4798-9F4A-10F3F14571AB}" destId="{CB7C2F5B-DCD3-48B9-9263-8D04C3777116}" srcOrd="10" destOrd="0" presId="urn:microsoft.com/office/officeart/2005/8/layout/cycle8"/>
    <dgm:cxn modelId="{3F329C74-8D31-2542-AD66-1FC0921BD81E}" type="presParOf" srcId="{74FCBA9B-A29E-4798-9F4A-10F3F14571AB}" destId="{759AC890-79FD-4569-9890-2E0888F73C38}" srcOrd="11" destOrd="0" presId="urn:microsoft.com/office/officeart/2005/8/layout/cycle8"/>
    <dgm:cxn modelId="{946F346E-6F4F-4A40-8095-0EF6B2854BDB}" type="presParOf" srcId="{74FCBA9B-A29E-4798-9F4A-10F3F14571AB}" destId="{03A32034-52A0-4E56-84A9-C24473194726}" srcOrd="12" destOrd="0" presId="urn:microsoft.com/office/officeart/2005/8/layout/cycle8"/>
    <dgm:cxn modelId="{7B67C19A-78B7-C748-AC2C-E3BDB441790E}" type="presParOf" srcId="{74FCBA9B-A29E-4798-9F4A-10F3F14571AB}" destId="{30CE8812-5D07-4ED4-91F0-1D2BDA20CB37}" srcOrd="13" destOrd="0" presId="urn:microsoft.com/office/officeart/2005/8/layout/cycle8"/>
    <dgm:cxn modelId="{1048A697-5B04-EC4B-B245-DE8931FC8D0F}" type="presParOf" srcId="{74FCBA9B-A29E-4798-9F4A-10F3F14571AB}" destId="{2291B233-3985-479D-8D2A-B42F24C0271C}" srcOrd="14" destOrd="0" presId="urn:microsoft.com/office/officeart/2005/8/layout/cycle8"/>
    <dgm:cxn modelId="{97A2E807-8EDB-F94B-9230-41C295D89AC3}" type="presParOf" srcId="{74FCBA9B-A29E-4798-9F4A-10F3F14571AB}" destId="{A371067E-E0C0-4F01-A213-B92AAD7D9B4A}" srcOrd="15" destOrd="0" presId="urn:microsoft.com/office/officeart/2005/8/layout/cycle8"/>
    <dgm:cxn modelId="{C39BEF08-8A4F-EA48-848A-68B9897BE9C0}" type="presParOf" srcId="{74FCBA9B-A29E-4798-9F4A-10F3F14571AB}" destId="{05CC2863-78E6-4FC9-A034-A630E1719644}" srcOrd="16" destOrd="0" presId="urn:microsoft.com/office/officeart/2005/8/layout/cycle8"/>
    <dgm:cxn modelId="{1507C296-E362-3D47-B22D-68F171E2AE09}" type="presParOf" srcId="{74FCBA9B-A29E-4798-9F4A-10F3F14571AB}" destId="{EA1FCDD3-D3CD-4EBE-8289-783038392C64}" srcOrd="17" destOrd="0" presId="urn:microsoft.com/office/officeart/2005/8/layout/cycle8"/>
    <dgm:cxn modelId="{25F947A4-F182-AA41-9F26-45C95EBE6D30}" type="presParOf" srcId="{74FCBA9B-A29E-4798-9F4A-10F3F14571AB}" destId="{19C81B20-0F35-4280-945F-7DF1E1A0F613}" srcOrd="18" destOrd="0" presId="urn:microsoft.com/office/officeart/2005/8/layout/cycle8"/>
    <dgm:cxn modelId="{61B546E7-3F03-DE46-909F-1B9A26297E3D}" type="presParOf" srcId="{74FCBA9B-A29E-4798-9F4A-10F3F14571AB}" destId="{0FF81DBC-DEC4-43F6-AC74-FD0ADF8AD82B}"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FDC158-89AF-493B-87F6-9F8A93D4392E}" type="doc">
      <dgm:prSet loTypeId="urn:microsoft.com/office/officeart/2005/8/layout/cycle8" loCatId="cycle" qsTypeId="urn:microsoft.com/office/officeart/2005/8/quickstyle/simple4" qsCatId="simple" csTypeId="urn:microsoft.com/office/officeart/2005/8/colors/colorful3" csCatId="colorful" phldr="1"/>
      <dgm:spPr/>
    </dgm:pt>
    <dgm:pt modelId="{9686615E-6F57-497C-84EE-20017F05C88B}">
      <dgm:prSet phldrT="[Tex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Analyze</a:t>
          </a:r>
        </a:p>
      </dgm:t>
    </dgm:pt>
    <dgm:pt modelId="{8BB43214-4151-4A99-AB0B-5EE3CA3CB43C}" type="parTrans" cxnId="{23281505-0F36-4EB3-A228-3FACC951796A}">
      <dgm:prSet/>
      <dgm:spPr/>
      <dgm:t>
        <a:bodyPr/>
        <a:lstStyle/>
        <a:p>
          <a:endParaRPr lang="en-US"/>
        </a:p>
      </dgm:t>
    </dgm:pt>
    <dgm:pt modelId="{96119BB8-CAD1-4565-9EF4-86A86E085F45}" type="sibTrans" cxnId="{23281505-0F36-4EB3-A228-3FACC951796A}">
      <dgm:prSet/>
      <dgm:spPr/>
      <dgm:t>
        <a:bodyPr/>
        <a:lstStyle/>
        <a:p>
          <a:endParaRPr lang="en-US"/>
        </a:p>
      </dgm:t>
    </dgm:pt>
    <dgm:pt modelId="{280D670F-1A2C-4450-B480-8C83DE416BD1}">
      <dgm:prSet phldrT="[Tex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Monitor</a:t>
          </a:r>
        </a:p>
      </dgm:t>
    </dgm:pt>
    <dgm:pt modelId="{4D040851-5F41-4D5F-9A0A-88C0E261F898}" type="parTrans" cxnId="{F1F19F20-B16C-43B7-BBEA-B96372064DF9}">
      <dgm:prSet/>
      <dgm:spPr/>
      <dgm:t>
        <a:bodyPr/>
        <a:lstStyle/>
        <a:p>
          <a:endParaRPr lang="en-US"/>
        </a:p>
      </dgm:t>
    </dgm:pt>
    <dgm:pt modelId="{471196CE-E840-47CF-85A9-0CA13136D61D}" type="sibTrans" cxnId="{F1F19F20-B16C-43B7-BBEA-B96372064DF9}">
      <dgm:prSet/>
      <dgm:spPr/>
      <dgm:t>
        <a:bodyPr/>
        <a:lstStyle/>
        <a:p>
          <a:endParaRPr lang="en-US"/>
        </a:p>
      </dgm:t>
    </dgm:pt>
    <dgm:pt modelId="{8038FF97-5A5F-4C0D-9A04-B70565F55823}">
      <dgm:prSet phldrT="[Text]"/>
      <dgm:spPr/>
      <dgm:t>
        <a:bodyPr/>
        <a:lstStyle/>
        <a:p>
          <a:r>
            <a:rPr lang="en-US" dirty="0"/>
            <a:t>Identify	</a:t>
          </a:r>
        </a:p>
      </dgm:t>
    </dgm:pt>
    <dgm:pt modelId="{8C50D3A9-ACBE-4DBB-AB4B-73F2E9F62671}" type="parTrans" cxnId="{F49FEF5E-BC6E-4AFC-8975-2185DFF3B963}">
      <dgm:prSet/>
      <dgm:spPr/>
      <dgm:t>
        <a:bodyPr/>
        <a:lstStyle/>
        <a:p>
          <a:endParaRPr lang="en-US"/>
        </a:p>
      </dgm:t>
    </dgm:pt>
    <dgm:pt modelId="{4C3972F4-E6AB-45F5-9390-206A04DB2EF9}" type="sibTrans" cxnId="{F49FEF5E-BC6E-4AFC-8975-2185DFF3B963}">
      <dgm:prSet/>
      <dgm:spPr/>
      <dgm:t>
        <a:bodyPr/>
        <a:lstStyle/>
        <a:p>
          <a:endParaRPr lang="en-US"/>
        </a:p>
      </dgm:t>
    </dgm:pt>
    <dgm:pt modelId="{796127DC-A12A-40F6-B36B-52DC74A7F83D}">
      <dgm:prSet>
        <dgm:style>
          <a:lnRef idx="1">
            <a:schemeClr val="dk1"/>
          </a:lnRef>
          <a:fillRef idx="2">
            <a:schemeClr val="dk1"/>
          </a:fillRef>
          <a:effectRef idx="1">
            <a:schemeClr val="dk1"/>
          </a:effectRef>
          <a:fontRef idx="minor">
            <a:schemeClr val="dk1"/>
          </a:fontRef>
        </dgm:style>
      </dgm:prSet>
      <dgm:spPr/>
      <dgm:t>
        <a:bodyPr/>
        <a:lstStyle/>
        <a:p>
          <a:r>
            <a:rPr lang="en-US" dirty="0">
              <a:solidFill>
                <a:schemeClr val="bg1">
                  <a:lumMod val="50000"/>
                </a:schemeClr>
              </a:solidFill>
            </a:rPr>
            <a:t>Treat</a:t>
          </a:r>
        </a:p>
      </dgm:t>
    </dgm:pt>
    <dgm:pt modelId="{D67683DA-DFB4-4021-82B0-41742E192460}" type="parTrans" cxnId="{7C943687-101A-4E25-9870-70FC4B0E51A3}">
      <dgm:prSet/>
      <dgm:spPr/>
      <dgm:t>
        <a:bodyPr/>
        <a:lstStyle/>
        <a:p>
          <a:endParaRPr lang="en-US"/>
        </a:p>
      </dgm:t>
    </dgm:pt>
    <dgm:pt modelId="{7128AAF6-031A-4F3F-AA0F-7CEED024F742}" type="sibTrans" cxnId="{7C943687-101A-4E25-9870-70FC4B0E51A3}">
      <dgm:prSet/>
      <dgm:spPr/>
      <dgm:t>
        <a:bodyPr/>
        <a:lstStyle/>
        <a:p>
          <a:endParaRPr lang="en-US"/>
        </a:p>
      </dgm:t>
    </dgm:pt>
    <dgm:pt modelId="{74FCBA9B-A29E-4798-9F4A-10F3F14571AB}" type="pres">
      <dgm:prSet presAssocID="{41FDC158-89AF-493B-87F6-9F8A93D4392E}" presName="compositeShape" presStyleCnt="0">
        <dgm:presLayoutVars>
          <dgm:chMax val="7"/>
          <dgm:dir/>
          <dgm:resizeHandles val="exact"/>
        </dgm:presLayoutVars>
      </dgm:prSet>
      <dgm:spPr/>
    </dgm:pt>
    <dgm:pt modelId="{6F9D1471-8A4E-4FB7-9B50-863A9F939988}" type="pres">
      <dgm:prSet presAssocID="{41FDC158-89AF-493B-87F6-9F8A93D4392E}" presName="wedge1" presStyleLbl="node1" presStyleIdx="0" presStyleCnt="4"/>
      <dgm:spPr/>
    </dgm:pt>
    <dgm:pt modelId="{2EB9ACA4-6E2A-4685-9919-5F07E259C456}" type="pres">
      <dgm:prSet presAssocID="{41FDC158-89AF-493B-87F6-9F8A93D4392E}" presName="dummy1a" presStyleCnt="0"/>
      <dgm:spPr/>
    </dgm:pt>
    <dgm:pt modelId="{6784645D-8A69-4B75-84E2-8DC80BB33893}" type="pres">
      <dgm:prSet presAssocID="{41FDC158-89AF-493B-87F6-9F8A93D4392E}" presName="dummy1b" presStyleCnt="0"/>
      <dgm:spPr/>
    </dgm:pt>
    <dgm:pt modelId="{196B716A-A7A1-4AFD-A365-8698C3EDF396}" type="pres">
      <dgm:prSet presAssocID="{41FDC158-89AF-493B-87F6-9F8A93D4392E}" presName="wedge1Tx" presStyleLbl="node1" presStyleIdx="0" presStyleCnt="4">
        <dgm:presLayoutVars>
          <dgm:chMax val="0"/>
          <dgm:chPref val="0"/>
          <dgm:bulletEnabled val="1"/>
        </dgm:presLayoutVars>
      </dgm:prSet>
      <dgm:spPr/>
    </dgm:pt>
    <dgm:pt modelId="{B000A871-D906-4A25-B668-7CDD85048A2E}" type="pres">
      <dgm:prSet presAssocID="{41FDC158-89AF-493B-87F6-9F8A93D4392E}" presName="wedge2" presStyleLbl="node1" presStyleIdx="1" presStyleCnt="4"/>
      <dgm:spPr/>
    </dgm:pt>
    <dgm:pt modelId="{22C599A4-AB61-450B-A4C7-B203512C85B0}" type="pres">
      <dgm:prSet presAssocID="{41FDC158-89AF-493B-87F6-9F8A93D4392E}" presName="dummy2a" presStyleCnt="0"/>
      <dgm:spPr/>
    </dgm:pt>
    <dgm:pt modelId="{15DE2874-058F-4215-BB3F-595AB16F3038}" type="pres">
      <dgm:prSet presAssocID="{41FDC158-89AF-493B-87F6-9F8A93D4392E}" presName="dummy2b" presStyleCnt="0"/>
      <dgm:spPr/>
    </dgm:pt>
    <dgm:pt modelId="{D5E2F880-B1F8-4AD8-92EB-7F313F5CE66F}" type="pres">
      <dgm:prSet presAssocID="{41FDC158-89AF-493B-87F6-9F8A93D4392E}" presName="wedge2Tx" presStyleLbl="node1" presStyleIdx="1" presStyleCnt="4">
        <dgm:presLayoutVars>
          <dgm:chMax val="0"/>
          <dgm:chPref val="0"/>
          <dgm:bulletEnabled val="1"/>
        </dgm:presLayoutVars>
      </dgm:prSet>
      <dgm:spPr/>
    </dgm:pt>
    <dgm:pt modelId="{E2BD8467-87DD-44DD-880E-F992E97EE364}" type="pres">
      <dgm:prSet presAssocID="{41FDC158-89AF-493B-87F6-9F8A93D4392E}" presName="wedge3" presStyleLbl="node1" presStyleIdx="2" presStyleCnt="4"/>
      <dgm:spPr/>
    </dgm:pt>
    <dgm:pt modelId="{B25F1B13-F6B4-4284-B85A-216B2C11B19D}" type="pres">
      <dgm:prSet presAssocID="{41FDC158-89AF-493B-87F6-9F8A93D4392E}" presName="dummy3a" presStyleCnt="0"/>
      <dgm:spPr/>
    </dgm:pt>
    <dgm:pt modelId="{CB7C2F5B-DCD3-48B9-9263-8D04C3777116}" type="pres">
      <dgm:prSet presAssocID="{41FDC158-89AF-493B-87F6-9F8A93D4392E}" presName="dummy3b" presStyleCnt="0"/>
      <dgm:spPr/>
    </dgm:pt>
    <dgm:pt modelId="{759AC890-79FD-4569-9890-2E0888F73C38}" type="pres">
      <dgm:prSet presAssocID="{41FDC158-89AF-493B-87F6-9F8A93D4392E}" presName="wedge3Tx" presStyleLbl="node1" presStyleIdx="2" presStyleCnt="4">
        <dgm:presLayoutVars>
          <dgm:chMax val="0"/>
          <dgm:chPref val="0"/>
          <dgm:bulletEnabled val="1"/>
        </dgm:presLayoutVars>
      </dgm:prSet>
      <dgm:spPr/>
    </dgm:pt>
    <dgm:pt modelId="{03A32034-52A0-4E56-84A9-C24473194726}" type="pres">
      <dgm:prSet presAssocID="{41FDC158-89AF-493B-87F6-9F8A93D4392E}" presName="wedge4" presStyleLbl="node1" presStyleIdx="3" presStyleCnt="4"/>
      <dgm:spPr/>
    </dgm:pt>
    <dgm:pt modelId="{30CE8812-5D07-4ED4-91F0-1D2BDA20CB37}" type="pres">
      <dgm:prSet presAssocID="{41FDC158-89AF-493B-87F6-9F8A93D4392E}" presName="dummy4a" presStyleCnt="0"/>
      <dgm:spPr/>
    </dgm:pt>
    <dgm:pt modelId="{2291B233-3985-479D-8D2A-B42F24C0271C}" type="pres">
      <dgm:prSet presAssocID="{41FDC158-89AF-493B-87F6-9F8A93D4392E}" presName="dummy4b" presStyleCnt="0"/>
      <dgm:spPr/>
    </dgm:pt>
    <dgm:pt modelId="{A371067E-E0C0-4F01-A213-B92AAD7D9B4A}" type="pres">
      <dgm:prSet presAssocID="{41FDC158-89AF-493B-87F6-9F8A93D4392E}" presName="wedge4Tx" presStyleLbl="node1" presStyleIdx="3" presStyleCnt="4">
        <dgm:presLayoutVars>
          <dgm:chMax val="0"/>
          <dgm:chPref val="0"/>
          <dgm:bulletEnabled val="1"/>
        </dgm:presLayoutVars>
      </dgm:prSet>
      <dgm:spPr/>
    </dgm:pt>
    <dgm:pt modelId="{05CC2863-78E6-4FC9-A034-A630E1719644}" type="pres">
      <dgm:prSet presAssocID="{96119BB8-CAD1-4565-9EF4-86A86E085F45}" presName="arrowWedge1" presStyleLbl="fgSibTrans2D1" presStyleIdx="0" presStyleCnt="4">
        <dgm:style>
          <a:lnRef idx="1">
            <a:schemeClr val="dk1"/>
          </a:lnRef>
          <a:fillRef idx="2">
            <a:schemeClr val="dk1"/>
          </a:fillRef>
          <a:effectRef idx="1">
            <a:schemeClr val="dk1"/>
          </a:effectRef>
          <a:fontRef idx="minor">
            <a:schemeClr val="dk1"/>
          </a:fontRef>
        </dgm:style>
      </dgm:prSet>
      <dgm:spPr/>
    </dgm:pt>
    <dgm:pt modelId="{EA1FCDD3-D3CD-4EBE-8289-783038392C64}" type="pres">
      <dgm:prSet presAssocID="{7128AAF6-031A-4F3F-AA0F-7CEED024F742}" presName="arrowWedge2" presStyleLbl="fgSibTrans2D1" presStyleIdx="1" presStyleCnt="4">
        <dgm:style>
          <a:lnRef idx="1">
            <a:schemeClr val="dk1"/>
          </a:lnRef>
          <a:fillRef idx="2">
            <a:schemeClr val="dk1"/>
          </a:fillRef>
          <a:effectRef idx="1">
            <a:schemeClr val="dk1"/>
          </a:effectRef>
          <a:fontRef idx="minor">
            <a:schemeClr val="dk1"/>
          </a:fontRef>
        </dgm:style>
      </dgm:prSet>
      <dgm:spPr/>
    </dgm:pt>
    <dgm:pt modelId="{19C81B20-0F35-4280-945F-7DF1E1A0F613}" type="pres">
      <dgm:prSet presAssocID="{471196CE-E840-47CF-85A9-0CA13136D61D}" presName="arrowWedge3" presStyleLbl="fgSibTrans2D1" presStyleIdx="2" presStyleCnt="4">
        <dgm:style>
          <a:lnRef idx="1">
            <a:schemeClr val="dk1"/>
          </a:lnRef>
          <a:fillRef idx="2">
            <a:schemeClr val="dk1"/>
          </a:fillRef>
          <a:effectRef idx="1">
            <a:schemeClr val="dk1"/>
          </a:effectRef>
          <a:fontRef idx="minor">
            <a:schemeClr val="dk1"/>
          </a:fontRef>
        </dgm:style>
      </dgm:prSet>
      <dgm:spPr/>
    </dgm:pt>
    <dgm:pt modelId="{0FF81DBC-DEC4-43F6-AC74-FD0ADF8AD82B}" type="pres">
      <dgm:prSet presAssocID="{4C3972F4-E6AB-45F5-9390-206A04DB2EF9}" presName="arrowWedge4" presStyleLbl="fgSibTrans2D1" presStyleIdx="3" presStyleCnt="4"/>
      <dgm:spPr/>
    </dgm:pt>
  </dgm:ptLst>
  <dgm:cxnLst>
    <dgm:cxn modelId="{23281505-0F36-4EB3-A228-3FACC951796A}" srcId="{41FDC158-89AF-493B-87F6-9F8A93D4392E}" destId="{9686615E-6F57-497C-84EE-20017F05C88B}" srcOrd="0" destOrd="0" parTransId="{8BB43214-4151-4A99-AB0B-5EE3CA3CB43C}" sibTransId="{96119BB8-CAD1-4565-9EF4-86A86E085F45}"/>
    <dgm:cxn modelId="{F1F19F20-B16C-43B7-BBEA-B96372064DF9}" srcId="{41FDC158-89AF-493B-87F6-9F8A93D4392E}" destId="{280D670F-1A2C-4450-B480-8C83DE416BD1}" srcOrd="2" destOrd="0" parTransId="{4D040851-5F41-4D5F-9A0A-88C0E261F898}" sibTransId="{471196CE-E840-47CF-85A9-0CA13136D61D}"/>
    <dgm:cxn modelId="{E6915B2C-3826-5A4F-A642-0672986DDDFE}" type="presOf" srcId="{796127DC-A12A-40F6-B36B-52DC74A7F83D}" destId="{B000A871-D906-4A25-B668-7CDD85048A2E}" srcOrd="0" destOrd="0" presId="urn:microsoft.com/office/officeart/2005/8/layout/cycle8"/>
    <dgm:cxn modelId="{10D1B650-9862-C640-9AF8-BF9BC00367C1}" type="presOf" srcId="{796127DC-A12A-40F6-B36B-52DC74A7F83D}" destId="{D5E2F880-B1F8-4AD8-92EB-7F313F5CE66F}" srcOrd="1" destOrd="0" presId="urn:microsoft.com/office/officeart/2005/8/layout/cycle8"/>
    <dgm:cxn modelId="{F49FEF5E-BC6E-4AFC-8975-2185DFF3B963}" srcId="{41FDC158-89AF-493B-87F6-9F8A93D4392E}" destId="{8038FF97-5A5F-4C0D-9A04-B70565F55823}" srcOrd="3" destOrd="0" parTransId="{8C50D3A9-ACBE-4DBB-AB4B-73F2E9F62671}" sibTransId="{4C3972F4-E6AB-45F5-9390-206A04DB2EF9}"/>
    <dgm:cxn modelId="{4DFF9176-D4CA-3E44-BA79-8A9400FAE8A2}" type="presOf" srcId="{9686615E-6F57-497C-84EE-20017F05C88B}" destId="{196B716A-A7A1-4AFD-A365-8698C3EDF396}" srcOrd="1" destOrd="0" presId="urn:microsoft.com/office/officeart/2005/8/layout/cycle8"/>
    <dgm:cxn modelId="{7004227D-3CD2-2544-9422-ECBBDEAA92EB}" type="presOf" srcId="{8038FF97-5A5F-4C0D-9A04-B70565F55823}" destId="{A371067E-E0C0-4F01-A213-B92AAD7D9B4A}" srcOrd="1" destOrd="0" presId="urn:microsoft.com/office/officeart/2005/8/layout/cycle8"/>
    <dgm:cxn modelId="{7C943687-101A-4E25-9870-70FC4B0E51A3}" srcId="{41FDC158-89AF-493B-87F6-9F8A93D4392E}" destId="{796127DC-A12A-40F6-B36B-52DC74A7F83D}" srcOrd="1" destOrd="0" parTransId="{D67683DA-DFB4-4021-82B0-41742E192460}" sibTransId="{7128AAF6-031A-4F3F-AA0F-7CEED024F742}"/>
    <dgm:cxn modelId="{031CFAAB-3610-A54B-AFDB-878F190C4F36}" type="presOf" srcId="{8038FF97-5A5F-4C0D-9A04-B70565F55823}" destId="{03A32034-52A0-4E56-84A9-C24473194726}" srcOrd="0" destOrd="0" presId="urn:microsoft.com/office/officeart/2005/8/layout/cycle8"/>
    <dgm:cxn modelId="{C515F3B0-2989-B143-B537-0BEF780C588F}" type="presOf" srcId="{41FDC158-89AF-493B-87F6-9F8A93D4392E}" destId="{74FCBA9B-A29E-4798-9F4A-10F3F14571AB}" srcOrd="0" destOrd="0" presId="urn:microsoft.com/office/officeart/2005/8/layout/cycle8"/>
    <dgm:cxn modelId="{BC36B3B2-62B2-9848-9E06-76FC4E4DE264}" type="presOf" srcId="{280D670F-1A2C-4450-B480-8C83DE416BD1}" destId="{E2BD8467-87DD-44DD-880E-F992E97EE364}" srcOrd="0" destOrd="0" presId="urn:microsoft.com/office/officeart/2005/8/layout/cycle8"/>
    <dgm:cxn modelId="{CD43A4DA-A084-5E4E-9C86-A2A5BBD3D52B}" type="presOf" srcId="{280D670F-1A2C-4450-B480-8C83DE416BD1}" destId="{759AC890-79FD-4569-9890-2E0888F73C38}" srcOrd="1" destOrd="0" presId="urn:microsoft.com/office/officeart/2005/8/layout/cycle8"/>
    <dgm:cxn modelId="{D0F5EEE6-E4AF-3442-9F7B-55F1009C588A}" type="presOf" srcId="{9686615E-6F57-497C-84EE-20017F05C88B}" destId="{6F9D1471-8A4E-4FB7-9B50-863A9F939988}" srcOrd="0" destOrd="0" presId="urn:microsoft.com/office/officeart/2005/8/layout/cycle8"/>
    <dgm:cxn modelId="{BFE9A40A-CE81-8F4E-8B41-23C008C5398E}" type="presParOf" srcId="{74FCBA9B-A29E-4798-9F4A-10F3F14571AB}" destId="{6F9D1471-8A4E-4FB7-9B50-863A9F939988}" srcOrd="0" destOrd="0" presId="urn:microsoft.com/office/officeart/2005/8/layout/cycle8"/>
    <dgm:cxn modelId="{12F4F300-5BA7-EC4F-9877-4D17B5169D0E}" type="presParOf" srcId="{74FCBA9B-A29E-4798-9F4A-10F3F14571AB}" destId="{2EB9ACA4-6E2A-4685-9919-5F07E259C456}" srcOrd="1" destOrd="0" presId="urn:microsoft.com/office/officeart/2005/8/layout/cycle8"/>
    <dgm:cxn modelId="{AE86A2B5-21AA-B143-891D-E522B1510C1B}" type="presParOf" srcId="{74FCBA9B-A29E-4798-9F4A-10F3F14571AB}" destId="{6784645D-8A69-4B75-84E2-8DC80BB33893}" srcOrd="2" destOrd="0" presId="urn:microsoft.com/office/officeart/2005/8/layout/cycle8"/>
    <dgm:cxn modelId="{AF71DDD8-012B-F549-B5E0-D761FF5548EF}" type="presParOf" srcId="{74FCBA9B-A29E-4798-9F4A-10F3F14571AB}" destId="{196B716A-A7A1-4AFD-A365-8698C3EDF396}" srcOrd="3" destOrd="0" presId="urn:microsoft.com/office/officeart/2005/8/layout/cycle8"/>
    <dgm:cxn modelId="{95672635-0D21-4141-8EC7-D419A98C0AD8}" type="presParOf" srcId="{74FCBA9B-A29E-4798-9F4A-10F3F14571AB}" destId="{B000A871-D906-4A25-B668-7CDD85048A2E}" srcOrd="4" destOrd="0" presId="urn:microsoft.com/office/officeart/2005/8/layout/cycle8"/>
    <dgm:cxn modelId="{7D14F8E7-2160-AE41-A697-80CE38D5699F}" type="presParOf" srcId="{74FCBA9B-A29E-4798-9F4A-10F3F14571AB}" destId="{22C599A4-AB61-450B-A4C7-B203512C85B0}" srcOrd="5" destOrd="0" presId="urn:microsoft.com/office/officeart/2005/8/layout/cycle8"/>
    <dgm:cxn modelId="{D71D6C7A-B387-4542-8E89-B68BE3B5120E}" type="presParOf" srcId="{74FCBA9B-A29E-4798-9F4A-10F3F14571AB}" destId="{15DE2874-058F-4215-BB3F-595AB16F3038}" srcOrd="6" destOrd="0" presId="urn:microsoft.com/office/officeart/2005/8/layout/cycle8"/>
    <dgm:cxn modelId="{9C57A7B2-5BCB-6F4B-B652-45793322ABF3}" type="presParOf" srcId="{74FCBA9B-A29E-4798-9F4A-10F3F14571AB}" destId="{D5E2F880-B1F8-4AD8-92EB-7F313F5CE66F}" srcOrd="7" destOrd="0" presId="urn:microsoft.com/office/officeart/2005/8/layout/cycle8"/>
    <dgm:cxn modelId="{4B085137-1E21-2F4B-9C74-72F31FDA0F55}" type="presParOf" srcId="{74FCBA9B-A29E-4798-9F4A-10F3F14571AB}" destId="{E2BD8467-87DD-44DD-880E-F992E97EE364}" srcOrd="8" destOrd="0" presId="urn:microsoft.com/office/officeart/2005/8/layout/cycle8"/>
    <dgm:cxn modelId="{0570AA49-F969-B44F-B31C-F27D27C43598}" type="presParOf" srcId="{74FCBA9B-A29E-4798-9F4A-10F3F14571AB}" destId="{B25F1B13-F6B4-4284-B85A-216B2C11B19D}" srcOrd="9" destOrd="0" presId="urn:microsoft.com/office/officeart/2005/8/layout/cycle8"/>
    <dgm:cxn modelId="{06351545-B43F-C94D-849E-10BC13A6F0C4}" type="presParOf" srcId="{74FCBA9B-A29E-4798-9F4A-10F3F14571AB}" destId="{CB7C2F5B-DCD3-48B9-9263-8D04C3777116}" srcOrd="10" destOrd="0" presId="urn:microsoft.com/office/officeart/2005/8/layout/cycle8"/>
    <dgm:cxn modelId="{54F1CCE5-EA24-A94A-B544-7E41F678441D}" type="presParOf" srcId="{74FCBA9B-A29E-4798-9F4A-10F3F14571AB}" destId="{759AC890-79FD-4569-9890-2E0888F73C38}" srcOrd="11" destOrd="0" presId="urn:microsoft.com/office/officeart/2005/8/layout/cycle8"/>
    <dgm:cxn modelId="{D1BA66EF-AEBC-9E43-B519-2C81A5B9CABB}" type="presParOf" srcId="{74FCBA9B-A29E-4798-9F4A-10F3F14571AB}" destId="{03A32034-52A0-4E56-84A9-C24473194726}" srcOrd="12" destOrd="0" presId="urn:microsoft.com/office/officeart/2005/8/layout/cycle8"/>
    <dgm:cxn modelId="{BB634611-CBC6-4F45-8529-EEC5A803004B}" type="presParOf" srcId="{74FCBA9B-A29E-4798-9F4A-10F3F14571AB}" destId="{30CE8812-5D07-4ED4-91F0-1D2BDA20CB37}" srcOrd="13" destOrd="0" presId="urn:microsoft.com/office/officeart/2005/8/layout/cycle8"/>
    <dgm:cxn modelId="{AAAB9A32-3595-934C-AD9A-C7320A363FF7}" type="presParOf" srcId="{74FCBA9B-A29E-4798-9F4A-10F3F14571AB}" destId="{2291B233-3985-479D-8D2A-B42F24C0271C}" srcOrd="14" destOrd="0" presId="urn:microsoft.com/office/officeart/2005/8/layout/cycle8"/>
    <dgm:cxn modelId="{18107F5B-E14F-274F-9158-84A492EC529F}" type="presParOf" srcId="{74FCBA9B-A29E-4798-9F4A-10F3F14571AB}" destId="{A371067E-E0C0-4F01-A213-B92AAD7D9B4A}" srcOrd="15" destOrd="0" presId="urn:microsoft.com/office/officeart/2005/8/layout/cycle8"/>
    <dgm:cxn modelId="{F513A687-45E0-F94D-8C23-2713FA16DB55}" type="presParOf" srcId="{74FCBA9B-A29E-4798-9F4A-10F3F14571AB}" destId="{05CC2863-78E6-4FC9-A034-A630E1719644}" srcOrd="16" destOrd="0" presId="urn:microsoft.com/office/officeart/2005/8/layout/cycle8"/>
    <dgm:cxn modelId="{12B918E9-63DD-364E-A22B-FF51D3A43FD9}" type="presParOf" srcId="{74FCBA9B-A29E-4798-9F4A-10F3F14571AB}" destId="{EA1FCDD3-D3CD-4EBE-8289-783038392C64}" srcOrd="17" destOrd="0" presId="urn:microsoft.com/office/officeart/2005/8/layout/cycle8"/>
    <dgm:cxn modelId="{FC8CF180-2AEA-FA4D-BC10-2FCA6AB6D878}" type="presParOf" srcId="{74FCBA9B-A29E-4798-9F4A-10F3F14571AB}" destId="{19C81B20-0F35-4280-945F-7DF1E1A0F613}" srcOrd="18" destOrd="0" presId="urn:microsoft.com/office/officeart/2005/8/layout/cycle8"/>
    <dgm:cxn modelId="{B0C39FF3-A55B-5642-AF72-F126A8DF2326}" type="presParOf" srcId="{74FCBA9B-A29E-4798-9F4A-10F3F14571AB}" destId="{0FF81DBC-DEC4-43F6-AC74-FD0ADF8AD82B}"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D1471-8A4E-4FB7-9B50-863A9F939988}">
      <dsp:nvSpPr>
        <dsp:cNvPr id="0" name=""/>
        <dsp:cNvSpPr/>
      </dsp:nvSpPr>
      <dsp:spPr>
        <a:xfrm>
          <a:off x="1380422" y="249817"/>
          <a:ext cx="3413760" cy="3413760"/>
        </a:xfrm>
        <a:prstGeom prst="pie">
          <a:avLst>
            <a:gd name="adj1" fmla="val 16200000"/>
            <a:gd name="adj2" fmla="val 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Analyze</a:t>
          </a:r>
        </a:p>
      </dsp:txBody>
      <dsp:txXfrm>
        <a:off x="3192560" y="957360"/>
        <a:ext cx="1259840" cy="934720"/>
      </dsp:txXfrm>
    </dsp:sp>
    <dsp:sp modelId="{B000A871-D906-4A25-B668-7CDD85048A2E}">
      <dsp:nvSpPr>
        <dsp:cNvPr id="0" name=""/>
        <dsp:cNvSpPr/>
      </dsp:nvSpPr>
      <dsp:spPr>
        <a:xfrm>
          <a:off x="1380422" y="364422"/>
          <a:ext cx="3413760" cy="3413760"/>
        </a:xfrm>
        <a:prstGeom prst="pie">
          <a:avLst>
            <a:gd name="adj1" fmla="val 0"/>
            <a:gd name="adj2" fmla="val 5400000"/>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Treat</a:t>
          </a:r>
        </a:p>
      </dsp:txBody>
      <dsp:txXfrm>
        <a:off x="3192560" y="2135920"/>
        <a:ext cx="1259840" cy="934720"/>
      </dsp:txXfrm>
    </dsp:sp>
    <dsp:sp modelId="{E2BD8467-87DD-44DD-880E-F992E97EE364}">
      <dsp:nvSpPr>
        <dsp:cNvPr id="0" name=""/>
        <dsp:cNvSpPr/>
      </dsp:nvSpPr>
      <dsp:spPr>
        <a:xfrm>
          <a:off x="1265817" y="364422"/>
          <a:ext cx="3413760" cy="3413760"/>
        </a:xfrm>
        <a:prstGeom prst="pie">
          <a:avLst>
            <a:gd name="adj1" fmla="val 5400000"/>
            <a:gd name="adj2" fmla="val 10800000"/>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Monitor</a:t>
          </a:r>
        </a:p>
      </dsp:txBody>
      <dsp:txXfrm>
        <a:off x="1607600" y="2135920"/>
        <a:ext cx="1259840" cy="934720"/>
      </dsp:txXfrm>
    </dsp:sp>
    <dsp:sp modelId="{03A32034-52A0-4E56-84A9-C24473194726}">
      <dsp:nvSpPr>
        <dsp:cNvPr id="0" name=""/>
        <dsp:cNvSpPr/>
      </dsp:nvSpPr>
      <dsp:spPr>
        <a:xfrm>
          <a:off x="1265817" y="249817"/>
          <a:ext cx="3413760" cy="3413760"/>
        </a:xfrm>
        <a:prstGeom prst="pie">
          <a:avLst>
            <a:gd name="adj1" fmla="val 108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Identify	</a:t>
          </a:r>
        </a:p>
      </dsp:txBody>
      <dsp:txXfrm>
        <a:off x="1607600" y="957360"/>
        <a:ext cx="1259840" cy="934720"/>
      </dsp:txXfrm>
    </dsp:sp>
    <dsp:sp modelId="{05CC2863-78E6-4FC9-A034-A630E1719644}">
      <dsp:nvSpPr>
        <dsp:cNvPr id="0" name=""/>
        <dsp:cNvSpPr/>
      </dsp:nvSpPr>
      <dsp:spPr>
        <a:xfrm>
          <a:off x="1169094" y="38489"/>
          <a:ext cx="3836416" cy="3836416"/>
        </a:xfrm>
        <a:prstGeom prst="circularArrow">
          <a:avLst>
            <a:gd name="adj1" fmla="val 5085"/>
            <a:gd name="adj2" fmla="val 327528"/>
            <a:gd name="adj3" fmla="val 21272472"/>
            <a:gd name="adj4" fmla="val 16200000"/>
            <a:gd name="adj5" fmla="val 5932"/>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A1FCDD3-D3CD-4EBE-8289-783038392C64}">
      <dsp:nvSpPr>
        <dsp:cNvPr id="0" name=""/>
        <dsp:cNvSpPr/>
      </dsp:nvSpPr>
      <dsp:spPr>
        <a:xfrm>
          <a:off x="1169094" y="153094"/>
          <a:ext cx="3836416" cy="3836416"/>
        </a:xfrm>
        <a:prstGeom prst="circularArrow">
          <a:avLst>
            <a:gd name="adj1" fmla="val 5085"/>
            <a:gd name="adj2" fmla="val 327528"/>
            <a:gd name="adj3" fmla="val 5072472"/>
            <a:gd name="adj4" fmla="val 0"/>
            <a:gd name="adj5" fmla="val 5932"/>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9C81B20-0F35-4280-945F-7DF1E1A0F613}">
      <dsp:nvSpPr>
        <dsp:cNvPr id="0" name=""/>
        <dsp:cNvSpPr/>
      </dsp:nvSpPr>
      <dsp:spPr>
        <a:xfrm>
          <a:off x="1054489" y="153094"/>
          <a:ext cx="3836416" cy="3836416"/>
        </a:xfrm>
        <a:prstGeom prst="circularArrow">
          <a:avLst>
            <a:gd name="adj1" fmla="val 5085"/>
            <a:gd name="adj2" fmla="val 327528"/>
            <a:gd name="adj3" fmla="val 10472472"/>
            <a:gd name="adj4" fmla="val 5400000"/>
            <a:gd name="adj5" fmla="val 5932"/>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F81DBC-DEC4-43F6-AC74-FD0ADF8AD82B}">
      <dsp:nvSpPr>
        <dsp:cNvPr id="0" name=""/>
        <dsp:cNvSpPr/>
      </dsp:nvSpPr>
      <dsp:spPr>
        <a:xfrm>
          <a:off x="1054489" y="38489"/>
          <a:ext cx="3836416" cy="3836416"/>
        </a:xfrm>
        <a:prstGeom prst="circularArrow">
          <a:avLst>
            <a:gd name="adj1" fmla="val 5085"/>
            <a:gd name="adj2" fmla="val 327528"/>
            <a:gd name="adj3" fmla="val 15872472"/>
            <a:gd name="adj4" fmla="val 10800000"/>
            <a:gd name="adj5" fmla="val 5932"/>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D1471-8A4E-4FB7-9B50-863A9F939988}">
      <dsp:nvSpPr>
        <dsp:cNvPr id="0" name=""/>
        <dsp:cNvSpPr/>
      </dsp:nvSpPr>
      <dsp:spPr>
        <a:xfrm>
          <a:off x="877719" y="231399"/>
          <a:ext cx="3178995" cy="3178995"/>
        </a:xfrm>
        <a:prstGeom prst="pie">
          <a:avLst>
            <a:gd name="adj1" fmla="val 16200000"/>
            <a:gd name="adj2" fmla="val 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Analyze</a:t>
          </a:r>
        </a:p>
      </dsp:txBody>
      <dsp:txXfrm>
        <a:off x="2565235" y="890284"/>
        <a:ext cx="1173200" cy="870439"/>
      </dsp:txXfrm>
    </dsp:sp>
    <dsp:sp modelId="{B000A871-D906-4A25-B668-7CDD85048A2E}">
      <dsp:nvSpPr>
        <dsp:cNvPr id="0" name=""/>
        <dsp:cNvSpPr/>
      </dsp:nvSpPr>
      <dsp:spPr>
        <a:xfrm>
          <a:off x="877719" y="338123"/>
          <a:ext cx="3178995" cy="3178995"/>
        </a:xfrm>
        <a:prstGeom prst="pie">
          <a:avLst>
            <a:gd name="adj1" fmla="val 0"/>
            <a:gd name="adj2" fmla="val 540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Treat</a:t>
          </a:r>
        </a:p>
      </dsp:txBody>
      <dsp:txXfrm>
        <a:off x="2565235" y="1987794"/>
        <a:ext cx="1173200" cy="870439"/>
      </dsp:txXfrm>
    </dsp:sp>
    <dsp:sp modelId="{E2BD8467-87DD-44DD-880E-F992E97EE364}">
      <dsp:nvSpPr>
        <dsp:cNvPr id="0" name=""/>
        <dsp:cNvSpPr/>
      </dsp:nvSpPr>
      <dsp:spPr>
        <a:xfrm>
          <a:off x="770995" y="338123"/>
          <a:ext cx="3178995" cy="3178995"/>
        </a:xfrm>
        <a:prstGeom prst="pie">
          <a:avLst>
            <a:gd name="adj1" fmla="val 5400000"/>
            <a:gd name="adj2" fmla="val 1080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lumMod val="50000"/>
                </a:schemeClr>
              </a:solidFill>
            </a:rPr>
            <a:t>Monitor</a:t>
          </a:r>
        </a:p>
      </dsp:txBody>
      <dsp:txXfrm>
        <a:off x="1089273" y="1987794"/>
        <a:ext cx="1173200" cy="870439"/>
      </dsp:txXfrm>
    </dsp:sp>
    <dsp:sp modelId="{03A32034-52A0-4E56-84A9-C24473194726}">
      <dsp:nvSpPr>
        <dsp:cNvPr id="0" name=""/>
        <dsp:cNvSpPr/>
      </dsp:nvSpPr>
      <dsp:spPr>
        <a:xfrm>
          <a:off x="770995" y="231399"/>
          <a:ext cx="3178995" cy="3178995"/>
        </a:xfrm>
        <a:prstGeom prst="pie">
          <a:avLst>
            <a:gd name="adj1" fmla="val 10800000"/>
            <a:gd name="adj2" fmla="val 1620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Identify	</a:t>
          </a:r>
        </a:p>
      </dsp:txBody>
      <dsp:txXfrm>
        <a:off x="1089273" y="890284"/>
        <a:ext cx="1173200" cy="870439"/>
      </dsp:txXfrm>
    </dsp:sp>
    <dsp:sp modelId="{05CC2863-78E6-4FC9-A034-A630E1719644}">
      <dsp:nvSpPr>
        <dsp:cNvPr id="0" name=""/>
        <dsp:cNvSpPr/>
      </dsp:nvSpPr>
      <dsp:spPr>
        <a:xfrm>
          <a:off x="680924" y="34604"/>
          <a:ext cx="3572584" cy="3572584"/>
        </a:xfrm>
        <a:prstGeom prst="circularArrow">
          <a:avLst>
            <a:gd name="adj1" fmla="val 5085"/>
            <a:gd name="adj2" fmla="val 327528"/>
            <a:gd name="adj3" fmla="val 21272472"/>
            <a:gd name="adj4" fmla="val 1620000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A1FCDD3-D3CD-4EBE-8289-783038392C64}">
      <dsp:nvSpPr>
        <dsp:cNvPr id="0" name=""/>
        <dsp:cNvSpPr/>
      </dsp:nvSpPr>
      <dsp:spPr>
        <a:xfrm>
          <a:off x="680924" y="141328"/>
          <a:ext cx="3572584" cy="3572584"/>
        </a:xfrm>
        <a:prstGeom prst="circularArrow">
          <a:avLst>
            <a:gd name="adj1" fmla="val 5085"/>
            <a:gd name="adj2" fmla="val 327528"/>
            <a:gd name="adj3" fmla="val 5072472"/>
            <a:gd name="adj4" fmla="val 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9C81B20-0F35-4280-945F-7DF1E1A0F613}">
      <dsp:nvSpPr>
        <dsp:cNvPr id="0" name=""/>
        <dsp:cNvSpPr/>
      </dsp:nvSpPr>
      <dsp:spPr>
        <a:xfrm>
          <a:off x="574200" y="141328"/>
          <a:ext cx="3572584" cy="3572584"/>
        </a:xfrm>
        <a:prstGeom prst="circularArrow">
          <a:avLst>
            <a:gd name="adj1" fmla="val 5085"/>
            <a:gd name="adj2" fmla="val 327528"/>
            <a:gd name="adj3" fmla="val 10472472"/>
            <a:gd name="adj4" fmla="val 5400000"/>
            <a:gd name="adj5" fmla="val 5932"/>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FF81DBC-DEC4-43F6-AC74-FD0ADF8AD82B}">
      <dsp:nvSpPr>
        <dsp:cNvPr id="0" name=""/>
        <dsp:cNvSpPr/>
      </dsp:nvSpPr>
      <dsp:spPr>
        <a:xfrm>
          <a:off x="574200" y="34604"/>
          <a:ext cx="3572584" cy="3572584"/>
        </a:xfrm>
        <a:prstGeom prst="circularArrow">
          <a:avLst>
            <a:gd name="adj1" fmla="val 5085"/>
            <a:gd name="adj2" fmla="val 327528"/>
            <a:gd name="adj3" fmla="val 15872472"/>
            <a:gd name="adj4" fmla="val 10800000"/>
            <a:gd name="adj5" fmla="val 5932"/>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700F444-F2BE-4BC8-94E0-414CFBEF133D}" type="datetimeFigureOut">
              <a:rPr lang="en-US" smtClean="0"/>
              <a:t>11/30/18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8E679ED-BE6B-4C68-A151-3FA9F8EEDC0B}" type="slidenum">
              <a:rPr lang="en-US" smtClean="0"/>
              <a:t>‹#›</a:t>
            </a:fld>
            <a:endParaRPr lang="en-US"/>
          </a:p>
        </p:txBody>
      </p:sp>
    </p:spTree>
    <p:extLst>
      <p:ext uri="{BB962C8B-B14F-4D97-AF65-F5344CB8AC3E}">
        <p14:creationId xmlns:p14="http://schemas.microsoft.com/office/powerpoint/2010/main" val="1839266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FB21A3C-235B-484B-9382-7F56C10F4C4D}" type="datetimeFigureOut">
              <a:rPr lang="en-US" smtClean="0"/>
              <a:t>11/30/18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F4184153-5BAB-9343-9714-BF3831A59359}" type="slidenum">
              <a:rPr lang="en-US" smtClean="0"/>
              <a:t>‹#›</a:t>
            </a:fld>
            <a:endParaRPr lang="en-US"/>
          </a:p>
        </p:txBody>
      </p:sp>
    </p:spTree>
    <p:extLst>
      <p:ext uri="{BB962C8B-B14F-4D97-AF65-F5344CB8AC3E}">
        <p14:creationId xmlns:p14="http://schemas.microsoft.com/office/powerpoint/2010/main" val="39283346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87744-BA5B-F64C-82A7-E539FE38D7C4}" type="slidenum">
              <a:rPr lang="en-US" smtClean="0"/>
              <a:t>26</a:t>
            </a:fld>
            <a:endParaRPr lang="en-US"/>
          </a:p>
        </p:txBody>
      </p:sp>
    </p:spTree>
    <p:extLst>
      <p:ext uri="{BB962C8B-B14F-4D97-AF65-F5344CB8AC3E}">
        <p14:creationId xmlns:p14="http://schemas.microsoft.com/office/powerpoint/2010/main" val="234598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274F52-C9AF-42FF-A3E5-E3D0CC6C3E98}" type="datetimeFigureOut">
              <a:rPr lang="en-US" smtClean="0"/>
              <a:t>11/30/18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11/30/18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11/30/18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274F52-C9AF-42FF-A3E5-E3D0CC6C3E98}" type="datetimeFigureOut">
              <a:rPr lang="en-US" smtClean="0"/>
              <a:t>11/30/18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274F52-C9AF-42FF-A3E5-E3D0CC6C3E98}" type="datetimeFigureOut">
              <a:rPr lang="en-US" smtClean="0"/>
              <a:t>11/30/18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274F52-C9AF-42FF-A3E5-E3D0CC6C3E98}" type="datetimeFigureOut">
              <a:rPr lang="en-US" smtClean="0"/>
              <a:t>11/30/18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274F52-C9AF-42FF-A3E5-E3D0CC6C3E98}" type="datetimeFigureOut">
              <a:rPr lang="en-US" smtClean="0"/>
              <a:t>11/30/18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274F52-C9AF-42FF-A3E5-E3D0CC6C3E98}" type="datetimeFigureOut">
              <a:rPr lang="en-US" smtClean="0"/>
              <a:t>11/30/18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74F52-C9AF-42FF-A3E5-E3D0CC6C3E98}" type="datetimeFigureOut">
              <a:rPr lang="en-US" smtClean="0"/>
              <a:t>11/30/18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274F52-C9AF-42FF-A3E5-E3D0CC6C3E98}" type="datetimeFigureOut">
              <a:rPr lang="en-US" smtClean="0"/>
              <a:t>11/30/18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274F52-C9AF-42FF-A3E5-E3D0CC6C3E98}" type="datetimeFigureOut">
              <a:rPr lang="en-US" smtClean="0"/>
              <a:t>11/30/18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29DE22-169C-492A-907D-75EAE8C1E3E9}"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74F52-C9AF-42FF-A3E5-E3D0CC6C3E98}" type="datetimeFigureOut">
              <a:rPr lang="en-US" smtClean="0"/>
              <a:t>11/30/18</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DE22-169C-492A-907D-75EAE8C1E3E9}"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time_continue=37&amp;v=hb12L9HQFqs"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914400" y="2130428"/>
            <a:ext cx="103632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latin typeface="Helvetica"/>
                <a:cs typeface="Helvetica"/>
              </a:rPr>
              <a:t>Module 2: Why is R2P a Useful Lens for Peacekeepers?</a:t>
            </a:r>
          </a:p>
        </p:txBody>
      </p:sp>
      <p:sp>
        <p:nvSpPr>
          <p:cNvPr id="4" name="Rectangle 3"/>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Tree>
    <p:extLst>
      <p:ext uri="{BB962C8B-B14F-4D97-AF65-F5344CB8AC3E}">
        <p14:creationId xmlns:p14="http://schemas.microsoft.com/office/powerpoint/2010/main" val="571897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8225"/>
            <a:ext cx="9753600" cy="1154097"/>
          </a:xfrm>
        </p:spPr>
        <p:txBody>
          <a:bodyPr>
            <a:noAutofit/>
          </a:bodyPr>
          <a:lstStyle/>
          <a:p>
            <a:r>
              <a:rPr lang="en-US" sz="2800" b="1" dirty="0">
                <a:latin typeface="Helvetica"/>
                <a:cs typeface="Helvetica"/>
              </a:rPr>
              <a:t>Addressing gaps in UN capacity to protect civilians</a:t>
            </a:r>
          </a:p>
        </p:txBody>
      </p:sp>
      <p:sp>
        <p:nvSpPr>
          <p:cNvPr id="3" name="Content Placeholder 2"/>
          <p:cNvSpPr>
            <a:spLocks noGrp="1"/>
          </p:cNvSpPr>
          <p:nvPr>
            <p:ph idx="1"/>
          </p:nvPr>
        </p:nvSpPr>
        <p:spPr>
          <a:xfrm>
            <a:off x="1219200" y="1833646"/>
            <a:ext cx="9753600" cy="4424341"/>
          </a:xfrm>
        </p:spPr>
        <p:txBody>
          <a:bodyPr>
            <a:normAutofit/>
          </a:bodyPr>
          <a:lstStyle/>
          <a:p>
            <a:pPr lvl="1">
              <a:spcAft>
                <a:spcPts val="600"/>
              </a:spcAft>
              <a:buFont typeface="Wingdings" charset="2"/>
              <a:buChar char="§"/>
            </a:pPr>
            <a:r>
              <a:rPr lang="en-US" sz="2400" dirty="0">
                <a:latin typeface="Helvetica Light"/>
                <a:cs typeface="Helvetica Light"/>
              </a:rPr>
              <a:t>High-Level Independent Panel on Peace Operations (HIPPO) (2015)</a:t>
            </a:r>
          </a:p>
          <a:p>
            <a:pPr lvl="1">
              <a:spcAft>
                <a:spcPts val="600"/>
              </a:spcAft>
              <a:buFont typeface="Wingdings" charset="2"/>
              <a:buChar char="§"/>
            </a:pPr>
            <a:r>
              <a:rPr lang="en-US" sz="2400" dirty="0">
                <a:latin typeface="Helvetica Light"/>
                <a:cs typeface="Helvetica Light"/>
              </a:rPr>
              <a:t>Kigali Principles on the Protection of Civilians (2015)</a:t>
            </a:r>
          </a:p>
          <a:p>
            <a:pPr lvl="1">
              <a:spcAft>
                <a:spcPts val="600"/>
              </a:spcAft>
              <a:buFont typeface="Wingdings" charset="2"/>
              <a:buChar char="§"/>
            </a:pPr>
            <a:r>
              <a:rPr lang="en-US" sz="2400" dirty="0">
                <a:latin typeface="Helvetica Light"/>
                <a:cs typeface="Helvetica Light"/>
              </a:rPr>
              <a:t>Independent Special Investigation into the violence which occurred in Juba in 2016 and UNMISS response (The “Cammaert Report”) (2016)</a:t>
            </a:r>
          </a:p>
          <a:p>
            <a:pPr lvl="1">
              <a:spcAft>
                <a:spcPts val="600"/>
              </a:spcAft>
              <a:buFont typeface="Wingdings" charset="2"/>
              <a:buChar char="§"/>
            </a:pPr>
            <a:r>
              <a:rPr lang="en-US" sz="2400" dirty="0">
                <a:latin typeface="Helvetica Light"/>
                <a:cs typeface="Helvetica Light"/>
              </a:rPr>
              <a:t>Report on Improving the Security of Peacekeepers (The “Cruz Report”) (2017) </a:t>
            </a:r>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10</a:t>
            </a:r>
          </a:p>
        </p:txBody>
      </p:sp>
      <p:sp>
        <p:nvSpPr>
          <p:cNvPr id="11" name="Rectangle 10">
            <a:extLst>
              <a:ext uri="{FF2B5EF4-FFF2-40B4-BE49-F238E27FC236}">
                <a16:creationId xmlns:a16="http://schemas.microsoft.com/office/drawing/2014/main" id="{416E00E6-DCD0-6946-820B-C455C530D9B8}"/>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867937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1998"/>
            <a:ext cx="10972800" cy="1143000"/>
          </a:xfrm>
        </p:spPr>
        <p:txBody>
          <a:bodyPr>
            <a:normAutofit/>
          </a:bodyPr>
          <a:lstStyle/>
          <a:p>
            <a:r>
              <a:rPr lang="en-US" sz="2800" b="1" dirty="0">
                <a:latin typeface="Helvetica"/>
                <a:cs typeface="Helvetica"/>
              </a:rPr>
              <a:t>High-Level Independent Panel on Peace Operations</a:t>
            </a:r>
          </a:p>
        </p:txBody>
      </p:sp>
      <p:sp>
        <p:nvSpPr>
          <p:cNvPr id="3" name="Content Placeholder 2"/>
          <p:cNvSpPr>
            <a:spLocks noGrp="1"/>
          </p:cNvSpPr>
          <p:nvPr>
            <p:ph idx="1"/>
          </p:nvPr>
        </p:nvSpPr>
        <p:spPr/>
        <p:txBody>
          <a:bodyPr>
            <a:normAutofit/>
          </a:bodyPr>
          <a:lstStyle/>
          <a:p>
            <a:pPr marL="457200" lvl="1" indent="0" algn="just">
              <a:spcAft>
                <a:spcPts val="1000"/>
              </a:spcAft>
              <a:buNone/>
            </a:pPr>
            <a:r>
              <a:rPr lang="en-US" sz="2400" dirty="0">
                <a:latin typeface="Helvetica Light"/>
                <a:cs typeface="Helvetica Light"/>
              </a:rPr>
              <a:t>The HIPPO contributed to a generational review of peacekeeping. The panel’s final report put forward four recommendations for improving peacekeeping and the protection of civilians.</a:t>
            </a:r>
          </a:p>
          <a:p>
            <a:pPr lvl="2" algn="just">
              <a:spcAft>
                <a:spcPts val="600"/>
              </a:spcAft>
              <a:buFont typeface="Wingdings" charset="2"/>
              <a:buChar char="§"/>
            </a:pPr>
            <a:r>
              <a:rPr lang="en-US" dirty="0">
                <a:latin typeface="Helvetica Light"/>
                <a:cs typeface="Helvetica Light"/>
              </a:rPr>
              <a:t>Primacy of politics</a:t>
            </a:r>
          </a:p>
          <a:p>
            <a:pPr lvl="2" algn="just">
              <a:spcAft>
                <a:spcPts val="600"/>
              </a:spcAft>
              <a:buFont typeface="Wingdings" charset="2"/>
              <a:buChar char="§"/>
            </a:pPr>
            <a:r>
              <a:rPr lang="en-US" dirty="0">
                <a:latin typeface="Helvetica Light"/>
                <a:cs typeface="Helvetica Light"/>
              </a:rPr>
              <a:t>Responsive operations and tailored responses</a:t>
            </a:r>
          </a:p>
          <a:p>
            <a:pPr lvl="2" algn="just">
              <a:spcAft>
                <a:spcPts val="600"/>
              </a:spcAft>
              <a:buFont typeface="Wingdings" charset="2"/>
              <a:buChar char="§"/>
            </a:pPr>
            <a:r>
              <a:rPr lang="en-US" dirty="0">
                <a:latin typeface="Helvetica Light"/>
                <a:cs typeface="Helvetica Light"/>
              </a:rPr>
              <a:t>Stronger partnerships</a:t>
            </a:r>
          </a:p>
          <a:p>
            <a:pPr lvl="2" algn="just">
              <a:spcAft>
                <a:spcPts val="600"/>
              </a:spcAft>
              <a:buFont typeface="Wingdings" charset="2"/>
              <a:buChar char="§"/>
            </a:pPr>
            <a:r>
              <a:rPr lang="en-US" dirty="0">
                <a:latin typeface="Helvetica Light"/>
                <a:cs typeface="Helvetica Light"/>
              </a:rPr>
              <a:t>Field-focused and people-centered approaches </a:t>
            </a:r>
          </a:p>
        </p:txBody>
      </p:sp>
      <p:sp>
        <p:nvSpPr>
          <p:cNvPr id="11" name="Rectangle 10"/>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11</a:t>
            </a:r>
          </a:p>
        </p:txBody>
      </p:sp>
      <p:sp>
        <p:nvSpPr>
          <p:cNvPr id="8" name="Rectangle 7">
            <a:extLst>
              <a:ext uri="{FF2B5EF4-FFF2-40B4-BE49-F238E27FC236}">
                <a16:creationId xmlns:a16="http://schemas.microsoft.com/office/drawing/2014/main" id="{10A83880-FF53-6346-AC0B-4FFC8E10404B}"/>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196509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511" y="540912"/>
            <a:ext cx="9753600" cy="1154097"/>
          </a:xfrm>
        </p:spPr>
        <p:txBody>
          <a:bodyPr>
            <a:normAutofit/>
          </a:bodyPr>
          <a:lstStyle/>
          <a:p>
            <a:r>
              <a:rPr lang="en-US" sz="2800" b="1" dirty="0">
                <a:latin typeface="Helvetica"/>
                <a:cs typeface="Helvetica"/>
              </a:rPr>
              <a:t>Kigali Principles on the Protection of Civilians</a:t>
            </a:r>
          </a:p>
        </p:txBody>
      </p:sp>
      <p:sp>
        <p:nvSpPr>
          <p:cNvPr id="3" name="Content Placeholder 2"/>
          <p:cNvSpPr>
            <a:spLocks noGrp="1"/>
          </p:cNvSpPr>
          <p:nvPr>
            <p:ph idx="1"/>
          </p:nvPr>
        </p:nvSpPr>
        <p:spPr>
          <a:xfrm>
            <a:off x="1032047" y="1417055"/>
            <a:ext cx="10117223" cy="5053267"/>
          </a:xfrm>
        </p:spPr>
        <p:txBody>
          <a:bodyPr>
            <a:normAutofit fontScale="62500" lnSpcReduction="20000"/>
          </a:bodyPr>
          <a:lstStyle/>
          <a:p>
            <a:pPr algn="just">
              <a:lnSpc>
                <a:spcPct val="120000"/>
              </a:lnSpc>
              <a:spcAft>
                <a:spcPts val="600"/>
              </a:spcAft>
              <a:buFont typeface="Wingdings" charset="2"/>
              <a:buChar char="§"/>
            </a:pPr>
            <a:r>
              <a:rPr lang="en-US" sz="3400" spc="-20" dirty="0">
                <a:latin typeface="Helvetica Light"/>
                <a:cs typeface="Helvetica Light"/>
              </a:rPr>
              <a:t>Set of 18 pledges aimed at the effective implementation of POC in peacekeeping missions</a:t>
            </a:r>
            <a:r>
              <a:rPr lang="en-US" sz="3400" dirty="0">
                <a:latin typeface="Helvetica Light"/>
                <a:cs typeface="Helvetica Light"/>
              </a:rPr>
              <a:t>. </a:t>
            </a:r>
          </a:p>
          <a:p>
            <a:pPr algn="just">
              <a:lnSpc>
                <a:spcPct val="120000"/>
              </a:lnSpc>
              <a:spcAft>
                <a:spcPts val="600"/>
              </a:spcAft>
              <a:buFont typeface="Wingdings" charset="2"/>
              <a:buChar char="§"/>
            </a:pPr>
            <a:r>
              <a:rPr lang="en-US" sz="3400" dirty="0">
                <a:latin typeface="Helvetica Light"/>
                <a:cs typeface="Helvetica Light"/>
              </a:rPr>
              <a:t>As of 2018, 47 UN member states have endorsed the Principles</a:t>
            </a:r>
          </a:p>
          <a:p>
            <a:pPr algn="just">
              <a:lnSpc>
                <a:spcPct val="120000"/>
              </a:lnSpc>
              <a:spcAft>
                <a:spcPts val="600"/>
              </a:spcAft>
              <a:buFont typeface="Wingdings" charset="2"/>
              <a:buChar char="§"/>
            </a:pPr>
            <a:r>
              <a:rPr lang="en-US" sz="3400" dirty="0">
                <a:latin typeface="Helvetica Light"/>
                <a:cs typeface="Helvetica Light"/>
              </a:rPr>
              <a:t>The Principles include such pledges as:</a:t>
            </a:r>
          </a:p>
          <a:p>
            <a:pPr lvl="1" algn="just">
              <a:lnSpc>
                <a:spcPct val="120000"/>
              </a:lnSpc>
              <a:spcAft>
                <a:spcPts val="600"/>
              </a:spcAft>
              <a:buFont typeface="Courier New"/>
              <a:buChar char="o"/>
            </a:pPr>
            <a:r>
              <a:rPr lang="en-US" sz="3400" dirty="0">
                <a:latin typeface="Helvetica Light"/>
                <a:cs typeface="Helvetica Light"/>
              </a:rPr>
              <a:t>“To train all of our troops on the protection of civilians prior to their deployment to missions.”</a:t>
            </a:r>
          </a:p>
          <a:p>
            <a:pPr lvl="1" algn="just">
              <a:lnSpc>
                <a:spcPct val="120000"/>
              </a:lnSpc>
              <a:spcAft>
                <a:spcPts val="600"/>
              </a:spcAft>
              <a:buFont typeface="Courier New"/>
              <a:buChar char="o"/>
            </a:pPr>
            <a:r>
              <a:rPr lang="en-US" sz="3400" dirty="0">
                <a:latin typeface="Helvetica Light"/>
                <a:cs typeface="Helvetica Light"/>
              </a:rPr>
              <a:t>“Not to hesitate to take action to protect civilians, in accordance with the rules of engagement, in the absence of an effective host government response or demonstrated willingness to carry out its </a:t>
            </a:r>
            <a:r>
              <a:rPr lang="en-US" sz="3400" u="sng" dirty="0">
                <a:latin typeface="Helvetica Light"/>
                <a:cs typeface="Helvetica Light"/>
              </a:rPr>
              <a:t>responsibilities to protect </a:t>
            </a:r>
            <a:r>
              <a:rPr lang="en-US" sz="3400" dirty="0">
                <a:latin typeface="Helvetica Light"/>
                <a:cs typeface="Helvetica Light"/>
              </a:rPr>
              <a:t>civilians.” </a:t>
            </a:r>
          </a:p>
          <a:p>
            <a:pPr lvl="1" algn="just">
              <a:lnSpc>
                <a:spcPct val="120000"/>
              </a:lnSpc>
              <a:spcAft>
                <a:spcPts val="600"/>
              </a:spcAft>
              <a:buFont typeface="Courier New"/>
              <a:buChar char="o"/>
            </a:pPr>
            <a:r>
              <a:rPr lang="en-US" sz="3400" dirty="0">
                <a:latin typeface="Helvetica Light"/>
                <a:cs typeface="Helvetica Light"/>
              </a:rPr>
              <a:t>“To seek to identify, as early as possible, potential threats to civilians and proactively take steps to mitigate such threats and otherwise reduce the vulnerability of the civilian population.“</a:t>
            </a:r>
          </a:p>
          <a:p>
            <a:pPr marL="320040" lvl="1" indent="0">
              <a:buNone/>
            </a:pPr>
            <a:endParaRPr lang="en-US" dirty="0"/>
          </a:p>
          <a:p>
            <a:pPr lvl="1"/>
            <a:endParaRPr lang="en-US" dirty="0"/>
          </a:p>
        </p:txBody>
      </p:sp>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12</a:t>
            </a:r>
          </a:p>
        </p:txBody>
      </p:sp>
      <p:sp>
        <p:nvSpPr>
          <p:cNvPr id="8" name="Rectangle 7">
            <a:extLst>
              <a:ext uri="{FF2B5EF4-FFF2-40B4-BE49-F238E27FC236}">
                <a16:creationId xmlns:a16="http://schemas.microsoft.com/office/drawing/2014/main" id="{FAC68F7E-8398-7449-B0FD-E548051A5C4C}"/>
              </a:ext>
            </a:extLst>
          </p:cNvPr>
          <p:cNvSpPr/>
          <p:nvPr/>
        </p:nvSpPr>
        <p:spPr>
          <a:xfrm>
            <a:off x="4645908" y="6361193"/>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3694830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7386"/>
            <a:ext cx="9753600" cy="1154097"/>
          </a:xfrm>
        </p:spPr>
        <p:txBody>
          <a:bodyPr>
            <a:normAutofit/>
          </a:bodyPr>
          <a:lstStyle/>
          <a:p>
            <a:r>
              <a:rPr lang="en-US" sz="2800" b="1" dirty="0">
                <a:latin typeface="Helvetica"/>
                <a:cs typeface="Helvetica"/>
              </a:rPr>
              <a:t>“Cammaert Report”</a:t>
            </a:r>
          </a:p>
        </p:txBody>
      </p:sp>
      <p:sp>
        <p:nvSpPr>
          <p:cNvPr id="3" name="Content Placeholder 2"/>
          <p:cNvSpPr>
            <a:spLocks noGrp="1"/>
          </p:cNvSpPr>
          <p:nvPr>
            <p:ph idx="1"/>
          </p:nvPr>
        </p:nvSpPr>
        <p:spPr>
          <a:xfrm>
            <a:off x="1219200" y="1865179"/>
            <a:ext cx="9753600" cy="4444183"/>
          </a:xfrm>
        </p:spPr>
        <p:txBody>
          <a:bodyPr/>
          <a:lstStyle/>
          <a:p>
            <a:pPr>
              <a:spcAft>
                <a:spcPts val="600"/>
              </a:spcAft>
              <a:buFont typeface="Wingdings" charset="2"/>
              <a:buChar char="§"/>
            </a:pPr>
            <a:r>
              <a:rPr lang="en-US" sz="2400" dirty="0">
                <a:latin typeface="Helvetica Light"/>
                <a:cs typeface="Helvetica Light"/>
              </a:rPr>
              <a:t>The report investigates an incident in South Sudan during July 2016 when peacekeepers failed to provide protection to civilians when violence broke out in the capital </a:t>
            </a:r>
            <a:br>
              <a:rPr lang="en-US" sz="2400" dirty="0">
                <a:latin typeface="Helvetica Light"/>
                <a:cs typeface="Helvetica Light"/>
              </a:rPr>
            </a:br>
            <a:endParaRPr lang="en-US" sz="2400" dirty="0">
              <a:latin typeface="Helvetica Light"/>
              <a:cs typeface="Helvetica Light"/>
            </a:endParaRPr>
          </a:p>
          <a:p>
            <a:pPr algn="just">
              <a:spcAft>
                <a:spcPts val="600"/>
              </a:spcAft>
              <a:buFont typeface="Wingdings" charset="2"/>
              <a:buChar char="§"/>
            </a:pPr>
            <a:r>
              <a:rPr lang="en-US" sz="2400" dirty="0">
                <a:latin typeface="Helvetica Light"/>
                <a:cs typeface="Helvetica Light"/>
              </a:rPr>
              <a:t> Major gaps addressed in the Report:</a:t>
            </a:r>
          </a:p>
          <a:p>
            <a:pPr lvl="1" algn="just">
              <a:spcAft>
                <a:spcPts val="600"/>
              </a:spcAft>
              <a:buFont typeface="Courier New"/>
              <a:buChar char="o"/>
            </a:pPr>
            <a:r>
              <a:rPr lang="en-US" sz="2400" dirty="0">
                <a:latin typeface="Helvetica Light"/>
                <a:cs typeface="Helvetica Light"/>
              </a:rPr>
              <a:t>Reporting in “silos” vs. consolidated analysis</a:t>
            </a:r>
          </a:p>
          <a:p>
            <a:pPr lvl="1" algn="just">
              <a:spcAft>
                <a:spcPts val="600"/>
              </a:spcAft>
              <a:buFont typeface="Courier New"/>
              <a:buChar char="o"/>
            </a:pPr>
            <a:r>
              <a:rPr lang="en-US" sz="2400" dirty="0">
                <a:latin typeface="Helvetica Light"/>
                <a:cs typeface="Helvetica Light"/>
              </a:rPr>
              <a:t>Decision-making by mission leadership</a:t>
            </a:r>
          </a:p>
          <a:p>
            <a:pPr lvl="1" algn="just">
              <a:spcAft>
                <a:spcPts val="600"/>
              </a:spcAft>
              <a:buFont typeface="Courier New"/>
              <a:buChar char="o"/>
            </a:pPr>
            <a:r>
              <a:rPr lang="en-US" sz="2400" dirty="0">
                <a:latin typeface="Helvetica Light"/>
                <a:cs typeface="Helvetica Light"/>
              </a:rPr>
              <a:t>“Accountability for Protection”</a:t>
            </a:r>
          </a:p>
          <a:p>
            <a:pPr lvl="1"/>
            <a:endParaRPr lang="en-US" dirty="0"/>
          </a:p>
        </p:txBody>
      </p:sp>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13</a:t>
            </a:r>
          </a:p>
        </p:txBody>
      </p:sp>
      <p:sp>
        <p:nvSpPr>
          <p:cNvPr id="9" name="Rectangle 8">
            <a:extLst>
              <a:ext uri="{FF2B5EF4-FFF2-40B4-BE49-F238E27FC236}">
                <a16:creationId xmlns:a16="http://schemas.microsoft.com/office/drawing/2014/main" id="{CF8BE627-01C6-8D4C-985D-6EB05BD74146}"/>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3751626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423" y="539654"/>
            <a:ext cx="9753600" cy="1154097"/>
          </a:xfrm>
        </p:spPr>
        <p:txBody>
          <a:bodyPr>
            <a:normAutofit/>
          </a:bodyPr>
          <a:lstStyle/>
          <a:p>
            <a:r>
              <a:rPr lang="en-US" sz="2800" b="1" dirty="0">
                <a:latin typeface="Helvetica"/>
                <a:cs typeface="Helvetica"/>
              </a:rPr>
              <a:t>“Cruz Report”	</a:t>
            </a:r>
          </a:p>
        </p:txBody>
      </p:sp>
      <p:sp>
        <p:nvSpPr>
          <p:cNvPr id="3" name="Content Placeholder 2"/>
          <p:cNvSpPr>
            <a:spLocks noGrp="1"/>
          </p:cNvSpPr>
          <p:nvPr>
            <p:ph idx="1"/>
          </p:nvPr>
        </p:nvSpPr>
        <p:spPr>
          <a:xfrm>
            <a:off x="1219200" y="1845336"/>
            <a:ext cx="9753600" cy="4464026"/>
          </a:xfrm>
        </p:spPr>
        <p:txBody>
          <a:bodyPr>
            <a:normAutofit fontScale="77500" lnSpcReduction="20000"/>
          </a:bodyPr>
          <a:lstStyle/>
          <a:p>
            <a:pPr>
              <a:lnSpc>
                <a:spcPct val="120000"/>
              </a:lnSpc>
              <a:spcAft>
                <a:spcPts val="600"/>
              </a:spcAft>
              <a:buFont typeface="Wingdings" charset="2"/>
              <a:buChar char="§"/>
            </a:pPr>
            <a:r>
              <a:rPr lang="en-US" sz="3100" dirty="0">
                <a:latin typeface="Helvetica Light"/>
                <a:cs typeface="Helvetica Light"/>
              </a:rPr>
              <a:t>Commissioned in 2017 in response to an increasing number of peacekeepers killed in “malicious acts” in the field </a:t>
            </a:r>
          </a:p>
          <a:p>
            <a:pPr>
              <a:lnSpc>
                <a:spcPct val="120000"/>
              </a:lnSpc>
              <a:spcAft>
                <a:spcPts val="600"/>
              </a:spcAft>
              <a:buFont typeface="Wingdings" charset="2"/>
              <a:buChar char="§"/>
            </a:pPr>
            <a:r>
              <a:rPr lang="en-US" sz="3100" dirty="0">
                <a:latin typeface="Helvetica Light"/>
                <a:cs typeface="Helvetica Light"/>
              </a:rPr>
              <a:t>Highlights gaps in both force protection and civilian protection</a:t>
            </a:r>
          </a:p>
          <a:p>
            <a:pPr>
              <a:lnSpc>
                <a:spcPct val="120000"/>
              </a:lnSpc>
              <a:spcAft>
                <a:spcPts val="600"/>
              </a:spcAft>
              <a:buFont typeface="Wingdings" charset="2"/>
              <a:buChar char="§"/>
            </a:pPr>
            <a:r>
              <a:rPr lang="en-US" sz="3100" dirty="0">
                <a:latin typeface="Helvetica Light"/>
                <a:cs typeface="Helvetica Light"/>
              </a:rPr>
              <a:t>Focuses on the changing nature of the threat faced by civilians and by peacekeepers in today’s operating environments </a:t>
            </a:r>
          </a:p>
          <a:p>
            <a:pPr>
              <a:lnSpc>
                <a:spcPct val="120000"/>
              </a:lnSpc>
              <a:spcAft>
                <a:spcPts val="600"/>
              </a:spcAft>
              <a:buFont typeface="Wingdings" charset="2"/>
              <a:buChar char="§"/>
            </a:pPr>
            <a:r>
              <a:rPr lang="en-US" sz="3100" dirty="0">
                <a:latin typeface="Helvetica Light"/>
                <a:cs typeface="Helvetica Light"/>
              </a:rPr>
              <a:t>Recommendations include:</a:t>
            </a:r>
          </a:p>
          <a:p>
            <a:pPr lvl="1">
              <a:lnSpc>
                <a:spcPct val="120000"/>
              </a:lnSpc>
              <a:spcAft>
                <a:spcPts val="600"/>
              </a:spcAft>
              <a:buFont typeface="Courier New"/>
              <a:buChar char="o"/>
            </a:pPr>
            <a:r>
              <a:rPr lang="en-US" sz="3100" dirty="0">
                <a:latin typeface="Helvetica Light"/>
                <a:cs typeface="Helvetica Light"/>
              </a:rPr>
              <a:t>Consolidated situational awareness</a:t>
            </a:r>
          </a:p>
          <a:p>
            <a:pPr lvl="1">
              <a:lnSpc>
                <a:spcPct val="120000"/>
              </a:lnSpc>
              <a:spcAft>
                <a:spcPts val="600"/>
              </a:spcAft>
              <a:buFont typeface="Courier New"/>
              <a:buChar char="o"/>
            </a:pPr>
            <a:r>
              <a:rPr lang="en-US" sz="3100" dirty="0">
                <a:latin typeface="Helvetica Light"/>
                <a:cs typeface="Helvetica Light"/>
              </a:rPr>
              <a:t>Better pre-deployment training</a:t>
            </a:r>
          </a:p>
          <a:p>
            <a:pPr lvl="1">
              <a:lnSpc>
                <a:spcPct val="120000"/>
              </a:lnSpc>
              <a:spcAft>
                <a:spcPts val="600"/>
              </a:spcAft>
              <a:buFont typeface="Courier New"/>
              <a:buChar char="o"/>
            </a:pPr>
            <a:r>
              <a:rPr lang="en-US" sz="3100" dirty="0">
                <a:latin typeface="Helvetica Light"/>
                <a:cs typeface="Helvetica Light"/>
              </a:rPr>
              <a:t>More mobile forces with quick reaction capacity</a:t>
            </a:r>
          </a:p>
          <a:p>
            <a:endParaRPr lang="en-US" dirty="0"/>
          </a:p>
        </p:txBody>
      </p:sp>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14</a:t>
            </a:r>
          </a:p>
        </p:txBody>
      </p:sp>
      <p:sp>
        <p:nvSpPr>
          <p:cNvPr id="8" name="Rectangle 7">
            <a:extLst>
              <a:ext uri="{FF2B5EF4-FFF2-40B4-BE49-F238E27FC236}">
                <a16:creationId xmlns:a16="http://schemas.microsoft.com/office/drawing/2014/main" id="{13801CF5-5E17-D444-86DD-243FD8D3CCCD}"/>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1554426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7384"/>
            <a:ext cx="9753600" cy="1154097"/>
          </a:xfrm>
        </p:spPr>
        <p:txBody>
          <a:bodyPr>
            <a:normAutofit/>
          </a:bodyPr>
          <a:lstStyle/>
          <a:p>
            <a:r>
              <a:rPr lang="en-US" sz="2800" b="1" dirty="0">
                <a:solidFill>
                  <a:srgbClr val="FFFFFF"/>
                </a:solidFill>
                <a:latin typeface="Helvetica"/>
                <a:cs typeface="Helvetica"/>
              </a:rPr>
              <a:t>Action for Peacekeeping (A4P)</a:t>
            </a:r>
          </a:p>
        </p:txBody>
      </p:sp>
      <p:sp>
        <p:nvSpPr>
          <p:cNvPr id="3" name="Content Placeholder 2"/>
          <p:cNvSpPr>
            <a:spLocks noGrp="1"/>
          </p:cNvSpPr>
          <p:nvPr>
            <p:ph idx="1"/>
          </p:nvPr>
        </p:nvSpPr>
        <p:spPr>
          <a:xfrm>
            <a:off x="1219200" y="1865178"/>
            <a:ext cx="9753600" cy="4444183"/>
          </a:xfrm>
        </p:spPr>
        <p:txBody>
          <a:bodyPr>
            <a:normAutofit fontScale="92500" lnSpcReduction="10000"/>
          </a:bodyPr>
          <a:lstStyle/>
          <a:p>
            <a:pPr algn="just">
              <a:spcAft>
                <a:spcPts val="600"/>
              </a:spcAft>
              <a:buFont typeface="Wingdings" charset="2"/>
              <a:buChar char="§"/>
            </a:pPr>
            <a:r>
              <a:rPr lang="en-US" sz="2400" dirty="0">
                <a:solidFill>
                  <a:srgbClr val="FFFFFF"/>
                </a:solidFill>
                <a:latin typeface="Helvetica Light"/>
                <a:cs typeface="Helvetica Light"/>
              </a:rPr>
              <a:t>In 2018 the UN Secretary-General and member states developed a set of mutually-agreed principles and commitments to ensure peacekeeping operations are fit for the future </a:t>
            </a:r>
          </a:p>
          <a:p>
            <a:pPr algn="just">
              <a:spcAft>
                <a:spcPts val="600"/>
              </a:spcAft>
              <a:buFont typeface="Wingdings" charset="2"/>
              <a:buChar char="§"/>
            </a:pPr>
            <a:r>
              <a:rPr lang="en-US" sz="2400" dirty="0">
                <a:solidFill>
                  <a:srgbClr val="FFFFFF"/>
                </a:solidFill>
                <a:latin typeface="Helvetica Light"/>
                <a:cs typeface="Helvetica Light"/>
              </a:rPr>
              <a:t>This “Declaration of Shared Commitments” currently endorsed by 150 states and 4 regional organizations</a:t>
            </a:r>
          </a:p>
          <a:p>
            <a:pPr algn="just">
              <a:spcAft>
                <a:spcPts val="600"/>
              </a:spcAft>
              <a:buFont typeface="Wingdings" charset="2"/>
              <a:buChar char="§"/>
            </a:pPr>
            <a:r>
              <a:rPr lang="en-US" sz="2400" dirty="0">
                <a:solidFill>
                  <a:srgbClr val="FFFFFF"/>
                </a:solidFill>
                <a:latin typeface="Helvetica Light"/>
                <a:cs typeface="Helvetica Light"/>
              </a:rPr>
              <a:t>Principles are centered around 5 main themes:</a:t>
            </a:r>
          </a:p>
          <a:p>
            <a:pPr lvl="1" algn="just">
              <a:spcAft>
                <a:spcPts val="600"/>
              </a:spcAft>
              <a:buFont typeface="Wingdings" charset="2"/>
              <a:buChar char="§"/>
            </a:pPr>
            <a:r>
              <a:rPr lang="en-US" sz="2000" dirty="0">
                <a:solidFill>
                  <a:srgbClr val="FFFFFF"/>
                </a:solidFill>
                <a:latin typeface="Helvetica Light"/>
                <a:cs typeface="Helvetica Light"/>
              </a:rPr>
              <a:t>Peacebuilding</a:t>
            </a:r>
          </a:p>
          <a:p>
            <a:pPr lvl="1" algn="just">
              <a:spcAft>
                <a:spcPts val="600"/>
              </a:spcAft>
              <a:buFont typeface="Wingdings" charset="2"/>
              <a:buChar char="§"/>
            </a:pPr>
            <a:r>
              <a:rPr lang="en-US" sz="2000" dirty="0">
                <a:solidFill>
                  <a:srgbClr val="FFFFFF"/>
                </a:solidFill>
                <a:latin typeface="Helvetica Light"/>
                <a:cs typeface="Helvetica Light"/>
              </a:rPr>
              <a:t>Performance</a:t>
            </a:r>
          </a:p>
          <a:p>
            <a:pPr lvl="1" algn="just">
              <a:spcAft>
                <a:spcPts val="600"/>
              </a:spcAft>
              <a:buFont typeface="Wingdings" charset="2"/>
              <a:buChar char="§"/>
            </a:pPr>
            <a:r>
              <a:rPr lang="en-US" sz="2000" dirty="0">
                <a:solidFill>
                  <a:srgbClr val="FFFFFF"/>
                </a:solidFill>
                <a:latin typeface="Helvetica Light"/>
                <a:cs typeface="Helvetica Light"/>
              </a:rPr>
              <a:t>People</a:t>
            </a:r>
          </a:p>
          <a:p>
            <a:pPr lvl="1" algn="just">
              <a:spcAft>
                <a:spcPts val="600"/>
              </a:spcAft>
              <a:buFont typeface="Wingdings" charset="2"/>
              <a:buChar char="§"/>
            </a:pPr>
            <a:r>
              <a:rPr lang="en-US" sz="2000" dirty="0">
                <a:solidFill>
                  <a:srgbClr val="FFFFFF"/>
                </a:solidFill>
                <a:latin typeface="Helvetica Light"/>
                <a:cs typeface="Helvetica Light"/>
              </a:rPr>
              <a:t>Partnerships</a:t>
            </a:r>
          </a:p>
          <a:p>
            <a:pPr lvl="1" algn="just">
              <a:spcAft>
                <a:spcPts val="600"/>
              </a:spcAft>
              <a:buFont typeface="Arial" panose="020B0604020202020204" pitchFamily="34" charset="0"/>
              <a:buChar char="•"/>
            </a:pPr>
            <a:r>
              <a:rPr lang="en-US" sz="2000" dirty="0">
                <a:solidFill>
                  <a:srgbClr val="FFFFFF"/>
                </a:solidFill>
                <a:latin typeface="Helvetica Light"/>
                <a:cs typeface="Helvetica Light"/>
              </a:rPr>
              <a:t>Politics</a:t>
            </a:r>
          </a:p>
          <a:p>
            <a:pPr marL="457200" lvl="1" indent="0" algn="just">
              <a:spcAft>
                <a:spcPts val="600"/>
              </a:spcAft>
              <a:buNone/>
            </a:pPr>
            <a:endParaRPr lang="en-US" dirty="0">
              <a:solidFill>
                <a:srgbClr val="FFFFFF"/>
              </a:solidFill>
            </a:endParaRP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6299116" y="6334264"/>
            <a:ext cx="7505121" cy="385455"/>
            <a:chOff x="6299116" y="6334264"/>
            <a:chExt cx="7505121" cy="385455"/>
          </a:xfrm>
        </p:grpSpPr>
        <p:sp>
          <p:nvSpPr>
            <p:cNvPr id="11" name="Rectangle 10"/>
            <p:cNvSpPr/>
            <p:nvPr/>
          </p:nvSpPr>
          <p:spPr>
            <a:xfrm>
              <a:off x="6299116" y="6334264"/>
              <a:ext cx="7505121" cy="369332"/>
            </a:xfrm>
            <a:prstGeom prst="rect">
              <a:avLst/>
            </a:prstGeom>
          </p:spPr>
          <p:txBody>
            <a:bodyPr wrap="square">
              <a:spAutoFit/>
            </a:bodyPr>
            <a:lstStyle/>
            <a:p>
              <a:pPr>
                <a:tabLst>
                  <a:tab pos="11087100" algn="r"/>
                </a:tabLst>
              </a:pPr>
              <a:r>
                <a:rPr lang="en-US" dirty="0">
                  <a:solidFill>
                    <a:srgbClr val="FFFFFF"/>
                  </a:solidFill>
                </a:rPr>
                <a:t>Module 2: Why is R2P a Useful Lens for Peacekeepers?</a:t>
              </a:r>
            </a:p>
          </p:txBody>
        </p:sp>
        <p:sp>
          <p:nvSpPr>
            <p:cNvPr id="12" name="TextBox 11"/>
            <p:cNvSpPr txBox="1"/>
            <p:nvPr/>
          </p:nvSpPr>
          <p:spPr>
            <a:xfrm>
              <a:off x="11541760" y="6350387"/>
              <a:ext cx="489407"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15</a:t>
              </a:r>
            </a:p>
          </p:txBody>
        </p:sp>
      </p:grpSp>
      <p:pic>
        <p:nvPicPr>
          <p:cNvPr id="5" name="Afbeelding 4">
            <a:extLst>
              <a:ext uri="{FF2B5EF4-FFF2-40B4-BE49-F238E27FC236}">
                <a16:creationId xmlns:a16="http://schemas.microsoft.com/office/drawing/2014/main" id="{D3051329-9AD8-1B4E-ADBB-0D1A2FCFEF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2892" y="3589020"/>
            <a:ext cx="4084076" cy="2363470"/>
          </a:xfrm>
          <a:prstGeom prst="rect">
            <a:avLst/>
          </a:prstGeom>
        </p:spPr>
      </p:pic>
    </p:spTree>
    <p:extLst>
      <p:ext uri="{BB962C8B-B14F-4D97-AF65-F5344CB8AC3E}">
        <p14:creationId xmlns:p14="http://schemas.microsoft.com/office/powerpoint/2010/main" val="48285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463" y="2099131"/>
            <a:ext cx="9753600" cy="1570528"/>
          </a:xfrm>
        </p:spPr>
        <p:txBody>
          <a:bodyPr>
            <a:normAutofit/>
          </a:bodyPr>
          <a:lstStyle/>
          <a:p>
            <a:pPr lvl="0"/>
            <a:r>
              <a:rPr lang="en-US" sz="3200" b="1" dirty="0">
                <a:latin typeface="Helvetica"/>
                <a:cs typeface="Helvetica"/>
              </a:rPr>
              <a:t>How can R2P and the Atrocity Prevention </a:t>
            </a:r>
            <a:br>
              <a:rPr lang="en-US" sz="3200" b="1" dirty="0">
                <a:latin typeface="Helvetica"/>
                <a:cs typeface="Helvetica"/>
              </a:rPr>
            </a:br>
            <a:r>
              <a:rPr lang="en-US" sz="3200" b="1" dirty="0">
                <a:latin typeface="Helvetica"/>
                <a:cs typeface="Helvetica"/>
              </a:rPr>
              <a:t>Lens aid in overcoming gaps identified </a:t>
            </a:r>
            <a:br>
              <a:rPr lang="en-US" sz="3200" b="1" dirty="0">
                <a:latin typeface="Helvetica"/>
                <a:cs typeface="Helvetica"/>
              </a:rPr>
            </a:br>
            <a:r>
              <a:rPr lang="en-US" sz="3200" b="1" dirty="0">
                <a:latin typeface="Helvetica"/>
                <a:cs typeface="Helvetica"/>
              </a:rPr>
              <a:t>in these reports?</a:t>
            </a:r>
          </a:p>
        </p:txBody>
      </p:sp>
      <p:sp>
        <p:nvSpPr>
          <p:cNvPr id="11" name="Rectangle 10"/>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16</a:t>
            </a:r>
          </a:p>
        </p:txBody>
      </p:sp>
      <p:sp>
        <p:nvSpPr>
          <p:cNvPr id="7" name="Rectangle 6">
            <a:extLst>
              <a:ext uri="{FF2B5EF4-FFF2-40B4-BE49-F238E27FC236}">
                <a16:creationId xmlns:a16="http://schemas.microsoft.com/office/drawing/2014/main" id="{963E4D08-5ADB-EE40-84C8-A1EDA9710499}"/>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1589494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036" y="608776"/>
            <a:ext cx="9753600" cy="1154097"/>
          </a:xfrm>
        </p:spPr>
        <p:txBody>
          <a:bodyPr>
            <a:normAutofit/>
          </a:bodyPr>
          <a:lstStyle/>
          <a:p>
            <a:pPr algn="ctr"/>
            <a:r>
              <a:rPr lang="en-US" sz="2800" b="1" dirty="0">
                <a:latin typeface="Helvetica"/>
                <a:cs typeface="Helvetica"/>
              </a:rPr>
              <a:t>Added Value of R2P to POC and Peacekeeping</a:t>
            </a:r>
          </a:p>
        </p:txBody>
      </p:sp>
      <p:sp>
        <p:nvSpPr>
          <p:cNvPr id="3" name="Content Placeholder 2"/>
          <p:cNvSpPr>
            <a:spLocks noGrp="1"/>
          </p:cNvSpPr>
          <p:nvPr>
            <p:ph idx="1"/>
          </p:nvPr>
        </p:nvSpPr>
        <p:spPr>
          <a:xfrm>
            <a:off x="1219200" y="2339856"/>
            <a:ext cx="9753600" cy="3969507"/>
          </a:xfrm>
        </p:spPr>
        <p:txBody>
          <a:bodyPr/>
          <a:lstStyle/>
          <a:p>
            <a:pPr lvl="1">
              <a:spcAft>
                <a:spcPts val="600"/>
              </a:spcAft>
              <a:buFont typeface="Wingdings" charset="2"/>
              <a:buChar char="§"/>
            </a:pPr>
            <a:r>
              <a:rPr lang="en-US" sz="2400" dirty="0">
                <a:latin typeface="Helvetica Light"/>
                <a:cs typeface="Helvetica Light"/>
              </a:rPr>
              <a:t>Understanding the nature of the threat </a:t>
            </a:r>
          </a:p>
          <a:p>
            <a:pPr lvl="1">
              <a:spcAft>
                <a:spcPts val="600"/>
              </a:spcAft>
              <a:buFont typeface="Wingdings" charset="2"/>
              <a:buChar char="§"/>
            </a:pPr>
            <a:r>
              <a:rPr lang="en-US" sz="2400" dirty="0">
                <a:latin typeface="Helvetica Light"/>
                <a:cs typeface="Helvetica Light"/>
              </a:rPr>
              <a:t>Identifying the patterns that lead to crimes</a:t>
            </a:r>
          </a:p>
          <a:p>
            <a:pPr lvl="1">
              <a:spcAft>
                <a:spcPts val="600"/>
              </a:spcAft>
              <a:buFont typeface="Wingdings" charset="2"/>
              <a:buChar char="§"/>
            </a:pPr>
            <a:r>
              <a:rPr lang="en-US" sz="2400" dirty="0">
                <a:latin typeface="Helvetica Light"/>
                <a:cs typeface="Helvetica Light"/>
              </a:rPr>
              <a:t>Triggering early action </a:t>
            </a:r>
          </a:p>
          <a:p>
            <a:endParaRPr lang="en-US" dirty="0"/>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17</a:t>
            </a:r>
          </a:p>
        </p:txBody>
      </p:sp>
      <p:sp>
        <p:nvSpPr>
          <p:cNvPr id="9" name="Rectangle 8">
            <a:extLst>
              <a:ext uri="{FF2B5EF4-FFF2-40B4-BE49-F238E27FC236}">
                <a16:creationId xmlns:a16="http://schemas.microsoft.com/office/drawing/2014/main" id="{411BEE19-E9FC-6044-9498-732869C78CC3}"/>
              </a:ext>
            </a:extLst>
          </p:cNvPr>
          <p:cNvSpPr/>
          <p:nvPr/>
        </p:nvSpPr>
        <p:spPr>
          <a:xfrm>
            <a:off x="4645908" y="6339731"/>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3492924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62401"/>
            <a:ext cx="9753600" cy="1154097"/>
          </a:xfrm>
        </p:spPr>
        <p:txBody>
          <a:bodyPr>
            <a:normAutofit/>
          </a:bodyPr>
          <a:lstStyle/>
          <a:p>
            <a:r>
              <a:rPr lang="en-US" sz="2800" b="1" dirty="0">
                <a:latin typeface="Helvetica"/>
                <a:cs typeface="Helvetica"/>
              </a:rPr>
              <a:t>What is Risk Management?</a:t>
            </a:r>
          </a:p>
        </p:txBody>
      </p:sp>
      <p:sp>
        <p:nvSpPr>
          <p:cNvPr id="3" name="Content Placeholder 2"/>
          <p:cNvSpPr>
            <a:spLocks noGrp="1"/>
          </p:cNvSpPr>
          <p:nvPr>
            <p:ph idx="1"/>
          </p:nvPr>
        </p:nvSpPr>
        <p:spPr>
          <a:xfrm>
            <a:off x="495300" y="1661064"/>
            <a:ext cx="10972800" cy="4904836"/>
          </a:xfrm>
        </p:spPr>
        <p:txBody>
          <a:bodyPr>
            <a:noAutofit/>
          </a:bodyPr>
          <a:lstStyle/>
          <a:p>
            <a:pPr marL="457200" lvl="1" indent="0">
              <a:buNone/>
            </a:pPr>
            <a:r>
              <a:rPr lang="en-US" sz="2400" b="1" dirty="0">
                <a:latin typeface="Helvetica"/>
                <a:cs typeface="Helvetica"/>
              </a:rPr>
              <a:t>Risk management</a:t>
            </a:r>
            <a:r>
              <a:rPr lang="en-US" sz="2400" dirty="0">
                <a:latin typeface="Helvetica Light"/>
                <a:cs typeface="Helvetica Light"/>
              </a:rPr>
              <a:t> entails identifying, evaluating and prioritizing threats. </a:t>
            </a:r>
            <a:endParaRPr lang="en-US" sz="2400" b="1" dirty="0">
              <a:latin typeface="Helvetica"/>
              <a:cs typeface="Helvetica"/>
            </a:endParaRPr>
          </a:p>
          <a:p>
            <a:pPr marL="457200" lvl="1" indent="0">
              <a:buNone/>
            </a:pPr>
            <a:endParaRPr lang="en-US" sz="2400" b="1" dirty="0">
              <a:latin typeface="Helvetica"/>
              <a:cs typeface="Helvetica"/>
            </a:endParaRPr>
          </a:p>
          <a:p>
            <a:pPr marL="457200" lvl="1" indent="0">
              <a:buNone/>
            </a:pPr>
            <a:r>
              <a:rPr lang="en-US" sz="2400" b="1" dirty="0">
                <a:latin typeface="Helvetica"/>
                <a:cs typeface="Helvetica"/>
              </a:rPr>
              <a:t>“Risk” </a:t>
            </a:r>
            <a:r>
              <a:rPr lang="en-US" sz="2400" dirty="0">
                <a:latin typeface="Helvetica Light"/>
                <a:cs typeface="Helvetica Light"/>
              </a:rPr>
              <a:t>is the likelihood of a threat occurring as a result of vulnerabilities </a:t>
            </a:r>
          </a:p>
          <a:p>
            <a:pPr marL="457200" lvl="1" indent="0">
              <a:buNone/>
            </a:pPr>
            <a:endParaRPr lang="en-US" sz="2400" dirty="0">
              <a:latin typeface="Helvetica Light"/>
              <a:cs typeface="Helvetica Light"/>
            </a:endParaRPr>
          </a:p>
          <a:p>
            <a:pPr marL="457200" lvl="1" indent="0">
              <a:buNone/>
            </a:pPr>
            <a:r>
              <a:rPr lang="en-US" sz="2400" dirty="0">
                <a:latin typeface="Helvetica Light"/>
                <a:cs typeface="Helvetica Light"/>
              </a:rPr>
              <a:t>Risk assessments analyze:</a:t>
            </a:r>
          </a:p>
          <a:p>
            <a:pPr lvl="1">
              <a:buFont typeface="Wingdings" charset="2"/>
              <a:buChar char="§"/>
            </a:pPr>
            <a:r>
              <a:rPr lang="en-US" sz="2400" dirty="0">
                <a:latin typeface="Helvetica Light"/>
                <a:cs typeface="Helvetica Light"/>
              </a:rPr>
              <a:t>Potential/actual threats (based on threat assessments)</a:t>
            </a:r>
          </a:p>
          <a:p>
            <a:pPr lvl="1">
              <a:buFont typeface="Wingdings" charset="2"/>
              <a:buChar char="§"/>
            </a:pPr>
            <a:r>
              <a:rPr lang="en-US" sz="2400" dirty="0">
                <a:latin typeface="Helvetica Light"/>
                <a:cs typeface="Helvetica Light"/>
              </a:rPr>
              <a:t>Likelihood of the threat occurring</a:t>
            </a:r>
          </a:p>
          <a:p>
            <a:pPr lvl="1">
              <a:buFont typeface="Wingdings" charset="2"/>
              <a:buChar char="§"/>
            </a:pPr>
            <a:r>
              <a:rPr lang="en-US" sz="2400" dirty="0">
                <a:latin typeface="Helvetica Light"/>
                <a:cs typeface="Helvetica Light"/>
              </a:rPr>
              <a:t>The potential impact it may have </a:t>
            </a:r>
          </a:p>
          <a:p>
            <a:pPr lvl="1">
              <a:buFont typeface="Wingdings" charset="2"/>
              <a:buChar char="§"/>
            </a:pPr>
            <a:r>
              <a:rPr lang="en-US" sz="2400" dirty="0">
                <a:latin typeface="Helvetica Light"/>
                <a:cs typeface="Helvetica Light"/>
              </a:rPr>
              <a:t>Potential responses (transfer, mitigate or accept)</a:t>
            </a:r>
          </a:p>
          <a:p>
            <a:pPr lvl="1">
              <a:buFont typeface="Wingdings" charset="2"/>
              <a:buChar char="§"/>
            </a:pPr>
            <a:endParaRPr lang="en-US" sz="2400" dirty="0">
              <a:latin typeface="Helvetica Light"/>
              <a:cs typeface="Helvetica Light"/>
            </a:endParaRPr>
          </a:p>
        </p:txBody>
      </p:sp>
      <p:sp>
        <p:nvSpPr>
          <p:cNvPr id="11" name="Rectangle 10"/>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592560" y="6350387"/>
            <a:ext cx="49966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18</a:t>
            </a:r>
          </a:p>
        </p:txBody>
      </p:sp>
      <p:sp>
        <p:nvSpPr>
          <p:cNvPr id="8" name="Rectangle 7">
            <a:extLst>
              <a:ext uri="{FF2B5EF4-FFF2-40B4-BE49-F238E27FC236}">
                <a16:creationId xmlns:a16="http://schemas.microsoft.com/office/drawing/2014/main" id="{86C5D726-2CC2-B148-82EC-BCE5DEFCC29E}"/>
              </a:ext>
            </a:extLst>
          </p:cNvPr>
          <p:cNvSpPr/>
          <p:nvPr/>
        </p:nvSpPr>
        <p:spPr>
          <a:xfrm>
            <a:off x="4645908" y="6339731"/>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273345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62401"/>
            <a:ext cx="9753600" cy="1154097"/>
          </a:xfrm>
        </p:spPr>
        <p:txBody>
          <a:bodyPr>
            <a:normAutofit/>
          </a:bodyPr>
          <a:lstStyle/>
          <a:p>
            <a:r>
              <a:rPr lang="en-US" sz="2800" b="1" dirty="0">
                <a:latin typeface="Helvetica"/>
                <a:cs typeface="Helvetica"/>
              </a:rPr>
              <a:t>Four Phases of the Risk Management Cycle</a:t>
            </a:r>
          </a:p>
        </p:txBody>
      </p:sp>
      <p:graphicFrame>
        <p:nvGraphicFramePr>
          <p:cNvPr id="12" name="Diagram 11"/>
          <p:cNvGraphicFramePr/>
          <p:nvPr>
            <p:extLst/>
          </p:nvPr>
        </p:nvGraphicFramePr>
        <p:xfrm>
          <a:off x="3064122" y="1816143"/>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02720" y="6350387"/>
            <a:ext cx="48950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19</a:t>
            </a:r>
          </a:p>
        </p:txBody>
      </p:sp>
      <p:sp>
        <p:nvSpPr>
          <p:cNvPr id="8" name="Rectangle 7">
            <a:extLst>
              <a:ext uri="{FF2B5EF4-FFF2-40B4-BE49-F238E27FC236}">
                <a16:creationId xmlns:a16="http://schemas.microsoft.com/office/drawing/2014/main" id="{571F7311-9680-4D40-B140-106DDC0D9004}"/>
              </a:ext>
            </a:extLst>
          </p:cNvPr>
          <p:cNvSpPr/>
          <p:nvPr/>
        </p:nvSpPr>
        <p:spPr>
          <a:xfrm>
            <a:off x="4645908" y="6339731"/>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241381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Helvetica"/>
                <a:cs typeface="Helvetica"/>
              </a:rPr>
              <a:t>Module 1 Review: </a:t>
            </a:r>
            <a:br>
              <a:rPr lang="en-US" b="1" dirty="0">
                <a:latin typeface="Helvetica"/>
                <a:cs typeface="Helvetica"/>
              </a:rPr>
            </a:br>
            <a:br>
              <a:rPr lang="en-US" b="1" dirty="0">
                <a:latin typeface="Helvetica"/>
                <a:cs typeface="Helvetica"/>
              </a:rPr>
            </a:br>
            <a:r>
              <a:rPr lang="en-US" dirty="0">
                <a:latin typeface="Helvetica"/>
                <a:cs typeface="Helvetica"/>
              </a:rPr>
              <a:t>Definition of R2P </a:t>
            </a:r>
            <a:endParaRPr lang="en-US" dirty="0">
              <a:solidFill>
                <a:schemeClr val="tx1"/>
              </a:solidFill>
              <a:latin typeface="Helvetica Light"/>
              <a:cs typeface="Helvetica Light"/>
            </a:endParaRP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grpSp>
        <p:nvGrpSpPr>
          <p:cNvPr id="10" name="Group 9"/>
          <p:cNvGrpSpPr/>
          <p:nvPr/>
        </p:nvGrpSpPr>
        <p:grpSpPr>
          <a:xfrm>
            <a:off x="4481746" y="6350387"/>
            <a:ext cx="7549421" cy="373904"/>
            <a:chOff x="4481746" y="6350387"/>
            <a:chExt cx="7549421" cy="373904"/>
          </a:xfrm>
        </p:grpSpPr>
        <p:sp>
          <p:nvSpPr>
            <p:cNvPr id="11" name="Rectangle 10"/>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
          <p:nvSpPr>
            <p:cNvPr id="12" name="TextBox 11"/>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a:t>
              </a:r>
            </a:p>
          </p:txBody>
        </p:sp>
      </p:grpSp>
    </p:spTree>
    <p:extLst>
      <p:ext uri="{BB962C8B-B14F-4D97-AF65-F5344CB8AC3E}">
        <p14:creationId xmlns:p14="http://schemas.microsoft.com/office/powerpoint/2010/main" val="2778949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62401"/>
            <a:ext cx="9753600" cy="1154097"/>
          </a:xfrm>
        </p:spPr>
        <p:txBody>
          <a:bodyPr>
            <a:normAutofit/>
          </a:bodyPr>
          <a:lstStyle/>
          <a:p>
            <a:r>
              <a:rPr lang="en-US" sz="2800" b="1" dirty="0">
                <a:latin typeface="Helvetica"/>
                <a:cs typeface="Helvetica"/>
              </a:rPr>
              <a:t>Phase 1 – Risk Identification </a:t>
            </a:r>
          </a:p>
        </p:txBody>
      </p:sp>
      <p:graphicFrame>
        <p:nvGraphicFramePr>
          <p:cNvPr id="11" name="Diagram 10"/>
          <p:cNvGraphicFramePr/>
          <p:nvPr>
            <p:extLst/>
          </p:nvPr>
        </p:nvGraphicFramePr>
        <p:xfrm>
          <a:off x="3655257" y="1984140"/>
          <a:ext cx="4863710" cy="3784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12880" y="6350387"/>
            <a:ext cx="479348" cy="369332"/>
          </a:xfrm>
          <a:prstGeom prst="rect">
            <a:avLst/>
          </a:prstGeom>
          <a:solidFill>
            <a:srgbClr val="179FDF"/>
          </a:solidFill>
        </p:spPr>
        <p:txBody>
          <a:bodyPr wrap="square" rtlCol="0">
            <a:spAutoFit/>
          </a:bodyPr>
          <a:lstStyle/>
          <a:p>
            <a:pPr algn="ctr"/>
            <a:r>
              <a:rPr lang="en-US" dirty="0">
                <a:solidFill>
                  <a:srgbClr val="FFFFFF"/>
                </a:solidFill>
                <a:latin typeface="Helvetica Light"/>
                <a:cs typeface="Helvetica Light"/>
              </a:rPr>
              <a:t>20</a:t>
            </a:r>
          </a:p>
        </p:txBody>
      </p:sp>
      <p:sp>
        <p:nvSpPr>
          <p:cNvPr id="8" name="Rectangle 7">
            <a:extLst>
              <a:ext uri="{FF2B5EF4-FFF2-40B4-BE49-F238E27FC236}">
                <a16:creationId xmlns:a16="http://schemas.microsoft.com/office/drawing/2014/main" id="{0D0D7BA0-A0FB-2546-9FD9-3CC616DAA99D}"/>
              </a:ext>
            </a:extLst>
          </p:cNvPr>
          <p:cNvSpPr/>
          <p:nvPr/>
        </p:nvSpPr>
        <p:spPr>
          <a:xfrm>
            <a:off x="4645908" y="6339731"/>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201624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0344"/>
            <a:ext cx="9753600" cy="1154097"/>
          </a:xfrm>
        </p:spPr>
        <p:txBody>
          <a:bodyPr>
            <a:normAutofit/>
          </a:bodyPr>
          <a:lstStyle/>
          <a:p>
            <a:r>
              <a:rPr lang="en-US" sz="2800" b="1" dirty="0">
                <a:latin typeface="Helvetica"/>
                <a:cs typeface="Helvetica"/>
              </a:rPr>
              <a:t>Defining Threats Under POC:</a:t>
            </a:r>
          </a:p>
        </p:txBody>
      </p:sp>
      <p:sp>
        <p:nvSpPr>
          <p:cNvPr id="3" name="Content Placeholder 2"/>
          <p:cNvSpPr>
            <a:spLocks noGrp="1"/>
          </p:cNvSpPr>
          <p:nvPr>
            <p:ph idx="1"/>
          </p:nvPr>
        </p:nvSpPr>
        <p:spPr>
          <a:xfrm>
            <a:off x="1219200" y="1904634"/>
            <a:ext cx="9753600" cy="4404728"/>
          </a:xfrm>
        </p:spPr>
        <p:txBody>
          <a:bodyPr>
            <a:normAutofit/>
          </a:bodyPr>
          <a:lstStyle/>
          <a:p>
            <a:pPr marL="0" indent="0">
              <a:spcAft>
                <a:spcPts val="600"/>
              </a:spcAft>
              <a:buNone/>
            </a:pPr>
            <a:r>
              <a:rPr lang="en-US" sz="2400" dirty="0">
                <a:latin typeface="Helvetica Light"/>
                <a:cs typeface="Helvetica Light"/>
              </a:rPr>
              <a:t>“Any impending or potential physical violence against civilians.”</a:t>
            </a:r>
          </a:p>
          <a:p>
            <a:pPr marL="0" indent="0">
              <a:spcAft>
                <a:spcPts val="600"/>
              </a:spcAft>
              <a:buNone/>
            </a:pPr>
            <a:r>
              <a:rPr lang="en-US" sz="2400" dirty="0">
                <a:latin typeface="Helvetica Light"/>
                <a:cs typeface="Helvetica Light"/>
              </a:rPr>
              <a:t>This includes:</a:t>
            </a:r>
          </a:p>
          <a:p>
            <a:pPr lvl="1">
              <a:spcAft>
                <a:spcPts val="600"/>
              </a:spcAft>
              <a:buFont typeface="Wingdings" charset="2"/>
              <a:buChar char="§"/>
            </a:pPr>
            <a:r>
              <a:rPr lang="en-US" sz="2400" dirty="0">
                <a:latin typeface="Helvetica Light"/>
                <a:cs typeface="Helvetica Light"/>
              </a:rPr>
              <a:t>Threats to life </a:t>
            </a:r>
          </a:p>
          <a:p>
            <a:pPr lvl="1">
              <a:spcAft>
                <a:spcPts val="600"/>
              </a:spcAft>
              <a:buFont typeface="Wingdings" charset="2"/>
              <a:buChar char="§"/>
            </a:pPr>
            <a:r>
              <a:rPr lang="en-US" sz="2400" dirty="0">
                <a:latin typeface="Helvetica Light"/>
                <a:cs typeface="Helvetica Light"/>
              </a:rPr>
              <a:t>Threats to physical integrity </a:t>
            </a:r>
          </a:p>
          <a:p>
            <a:pPr lvl="1">
              <a:spcAft>
                <a:spcPts val="600"/>
              </a:spcAft>
              <a:buFont typeface="Wingdings" charset="2"/>
              <a:buChar char="§"/>
            </a:pPr>
            <a:r>
              <a:rPr lang="en-US" sz="2400" dirty="0">
                <a:latin typeface="Helvetica Light"/>
                <a:cs typeface="Helvetica Light"/>
              </a:rPr>
              <a:t>Threats to freedom</a:t>
            </a:r>
          </a:p>
          <a:p>
            <a:pPr lvl="1">
              <a:spcAft>
                <a:spcPts val="600"/>
              </a:spcAft>
              <a:buFont typeface="Wingdings" charset="2"/>
              <a:buChar char="§"/>
            </a:pPr>
            <a:r>
              <a:rPr lang="en-US" sz="2400" dirty="0">
                <a:latin typeface="Helvetica Light"/>
                <a:cs typeface="Helvetica Light"/>
              </a:rPr>
              <a:t>Threats to property</a:t>
            </a:r>
          </a:p>
          <a:p>
            <a:endParaRPr lang="en-US" dirty="0"/>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21</a:t>
            </a:r>
          </a:p>
        </p:txBody>
      </p:sp>
      <p:sp>
        <p:nvSpPr>
          <p:cNvPr id="9" name="Rectangle 8">
            <a:extLst>
              <a:ext uri="{FF2B5EF4-FFF2-40B4-BE49-F238E27FC236}">
                <a16:creationId xmlns:a16="http://schemas.microsoft.com/office/drawing/2014/main" id="{0466F993-C868-8146-9B6A-32C745B2E384}"/>
              </a:ext>
            </a:extLst>
          </p:cNvPr>
          <p:cNvSpPr/>
          <p:nvPr/>
        </p:nvSpPr>
        <p:spPr>
          <a:xfrm>
            <a:off x="4645908" y="633488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898012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315" y="533007"/>
            <a:ext cx="9753600" cy="1154097"/>
          </a:xfrm>
        </p:spPr>
        <p:txBody>
          <a:bodyPr>
            <a:normAutofit/>
          </a:bodyPr>
          <a:lstStyle/>
          <a:p>
            <a:pPr algn="ctr"/>
            <a:r>
              <a:rPr lang="en-US" sz="2800" b="1" dirty="0">
                <a:latin typeface="Helvetica"/>
                <a:cs typeface="Helvetica"/>
              </a:rPr>
              <a:t>Understanding the Nature of Threats</a:t>
            </a:r>
          </a:p>
        </p:txBody>
      </p:sp>
      <p:sp>
        <p:nvSpPr>
          <p:cNvPr id="3" name="Content Placeholder 2"/>
          <p:cNvSpPr>
            <a:spLocks noGrp="1"/>
          </p:cNvSpPr>
          <p:nvPr>
            <p:ph idx="1"/>
          </p:nvPr>
        </p:nvSpPr>
        <p:spPr>
          <a:xfrm>
            <a:off x="1219200" y="2273002"/>
            <a:ext cx="9753600" cy="4036360"/>
          </a:xfrm>
        </p:spPr>
        <p:txBody>
          <a:bodyPr/>
          <a:lstStyle/>
          <a:p>
            <a:pPr marL="457200" lvl="1" indent="0">
              <a:spcAft>
                <a:spcPts val="600"/>
              </a:spcAft>
              <a:buNone/>
            </a:pPr>
            <a:r>
              <a:rPr lang="en-US" sz="2400" dirty="0">
                <a:latin typeface="Helvetica Light"/>
                <a:cs typeface="Helvetica Light"/>
              </a:rPr>
              <a:t>Systemic threats</a:t>
            </a:r>
          </a:p>
          <a:p>
            <a:pPr marL="1077913" lvl="1" indent="-282575">
              <a:spcAft>
                <a:spcPts val="600"/>
              </a:spcAft>
              <a:buFont typeface="Wingdings" charset="2"/>
              <a:buChar char="§"/>
            </a:pPr>
            <a:r>
              <a:rPr lang="en-US" sz="2400" dirty="0">
                <a:latin typeface="Helvetica Light"/>
                <a:cs typeface="Helvetica Light"/>
              </a:rPr>
              <a:t>Political</a:t>
            </a:r>
          </a:p>
          <a:p>
            <a:pPr marL="1077913" lvl="1" indent="-282575">
              <a:spcAft>
                <a:spcPts val="600"/>
              </a:spcAft>
              <a:buFont typeface="Wingdings" charset="2"/>
              <a:buChar char="§"/>
            </a:pPr>
            <a:r>
              <a:rPr lang="en-US" sz="2400" dirty="0">
                <a:latin typeface="Helvetica Light"/>
                <a:cs typeface="Helvetica Light"/>
              </a:rPr>
              <a:t>Societal</a:t>
            </a:r>
          </a:p>
          <a:p>
            <a:pPr marL="1077913" lvl="1" indent="-282575">
              <a:spcAft>
                <a:spcPts val="600"/>
              </a:spcAft>
              <a:buFont typeface="Wingdings" charset="2"/>
              <a:buChar char="§"/>
            </a:pPr>
            <a:r>
              <a:rPr lang="en-US" sz="2400" dirty="0">
                <a:latin typeface="Helvetica Light"/>
                <a:cs typeface="Helvetica Light"/>
              </a:rPr>
              <a:t>Environmental</a:t>
            </a:r>
          </a:p>
          <a:p>
            <a:pPr marL="1077913" lvl="1" indent="-282575">
              <a:spcAft>
                <a:spcPts val="1000"/>
              </a:spcAft>
              <a:buFont typeface="Wingdings" charset="2"/>
              <a:buChar char="§"/>
            </a:pPr>
            <a:r>
              <a:rPr lang="en-US" sz="2400" dirty="0">
                <a:latin typeface="Helvetica Light"/>
                <a:cs typeface="Helvetica Light"/>
              </a:rPr>
              <a:t>Triggering events</a:t>
            </a:r>
          </a:p>
          <a:p>
            <a:pPr marL="457200" lvl="1" indent="0">
              <a:spcAft>
                <a:spcPts val="600"/>
              </a:spcAft>
              <a:buNone/>
            </a:pPr>
            <a:r>
              <a:rPr lang="en-US" sz="2400" dirty="0">
                <a:latin typeface="Helvetica Light"/>
                <a:cs typeface="Helvetica Light"/>
              </a:rPr>
              <a:t>Conflict dynamics</a:t>
            </a:r>
          </a:p>
          <a:p>
            <a:endParaRPr lang="en-US" dirty="0"/>
          </a:p>
        </p:txBody>
      </p:sp>
      <p:sp>
        <p:nvSpPr>
          <p:cNvPr id="4" name="TextBox 3"/>
          <p:cNvSpPr txBox="1"/>
          <p:nvPr/>
        </p:nvSpPr>
        <p:spPr>
          <a:xfrm>
            <a:off x="1008478" y="3548852"/>
            <a:ext cx="184666" cy="369332"/>
          </a:xfrm>
          <a:prstGeom prst="rect">
            <a:avLst/>
          </a:prstGeom>
          <a:noFill/>
        </p:spPr>
        <p:txBody>
          <a:bodyPr wrap="none" rtlCol="0">
            <a:spAutoFit/>
          </a:bodyPr>
          <a:lstStyle/>
          <a:p>
            <a:endParaRPr lang="en-US" dirty="0"/>
          </a:p>
        </p:txBody>
      </p:sp>
      <p:sp>
        <p:nvSpPr>
          <p:cNvPr id="12" name="Rectangle 11"/>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22</a:t>
            </a:r>
          </a:p>
        </p:txBody>
      </p:sp>
      <p:sp>
        <p:nvSpPr>
          <p:cNvPr id="9" name="Rectangle 8">
            <a:extLst>
              <a:ext uri="{FF2B5EF4-FFF2-40B4-BE49-F238E27FC236}">
                <a16:creationId xmlns:a16="http://schemas.microsoft.com/office/drawing/2014/main" id="{3D8EEC6A-B38A-C845-9C97-AB875C501A1B}"/>
              </a:ext>
            </a:extLst>
          </p:cNvPr>
          <p:cNvSpPr/>
          <p:nvPr/>
        </p:nvSpPr>
        <p:spPr>
          <a:xfrm>
            <a:off x="4645908" y="6339731"/>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45538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036" y="608776"/>
            <a:ext cx="9753600" cy="1154097"/>
          </a:xfrm>
        </p:spPr>
        <p:txBody>
          <a:bodyPr>
            <a:normAutofit/>
          </a:bodyPr>
          <a:lstStyle/>
          <a:p>
            <a:pPr algn="ctr"/>
            <a:r>
              <a:rPr lang="en-US" sz="2800" b="1" dirty="0">
                <a:latin typeface="Helvetica"/>
                <a:cs typeface="Helvetica"/>
              </a:rPr>
              <a:t>Added Value of R2P to POC in Peacekeeping</a:t>
            </a:r>
          </a:p>
        </p:txBody>
      </p:sp>
      <p:sp>
        <p:nvSpPr>
          <p:cNvPr id="3" name="Content Placeholder 2"/>
          <p:cNvSpPr>
            <a:spLocks noGrp="1"/>
          </p:cNvSpPr>
          <p:nvPr>
            <p:ph idx="1"/>
          </p:nvPr>
        </p:nvSpPr>
        <p:spPr>
          <a:xfrm>
            <a:off x="1219200" y="2339856"/>
            <a:ext cx="9753600" cy="3969507"/>
          </a:xfrm>
        </p:spPr>
        <p:txBody>
          <a:bodyPr/>
          <a:lstStyle/>
          <a:p>
            <a:pPr lvl="1">
              <a:spcAft>
                <a:spcPts val="600"/>
              </a:spcAft>
              <a:buFont typeface="Wingdings" charset="2"/>
              <a:buChar char="§"/>
            </a:pPr>
            <a:r>
              <a:rPr lang="en-US" sz="2400" dirty="0">
                <a:latin typeface="Helvetica Light"/>
                <a:cs typeface="Helvetica Light"/>
              </a:rPr>
              <a:t>Understanding the nature of the threat </a:t>
            </a:r>
          </a:p>
          <a:p>
            <a:pPr lvl="1">
              <a:spcAft>
                <a:spcPts val="600"/>
              </a:spcAft>
              <a:buFont typeface="Wingdings" charset="2"/>
              <a:buChar char="§"/>
            </a:pPr>
            <a:r>
              <a:rPr lang="en-US" sz="2400" dirty="0">
                <a:latin typeface="Helvetica Light"/>
                <a:cs typeface="Helvetica Light"/>
              </a:rPr>
              <a:t>Identifying the patterns that lead to crimes</a:t>
            </a:r>
          </a:p>
          <a:p>
            <a:pPr lvl="1">
              <a:spcAft>
                <a:spcPts val="600"/>
              </a:spcAft>
              <a:buFont typeface="Wingdings" charset="2"/>
              <a:buChar char="§"/>
            </a:pPr>
            <a:r>
              <a:rPr lang="en-US" sz="2400" dirty="0">
                <a:latin typeface="Helvetica Light"/>
                <a:cs typeface="Helvetica Light"/>
              </a:rPr>
              <a:t>Triggering early action </a:t>
            </a:r>
          </a:p>
          <a:p>
            <a:endParaRPr lang="en-US" dirty="0"/>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23</a:t>
            </a:r>
          </a:p>
        </p:txBody>
      </p:sp>
      <p:sp>
        <p:nvSpPr>
          <p:cNvPr id="9" name="Rectangle 8">
            <a:extLst>
              <a:ext uri="{FF2B5EF4-FFF2-40B4-BE49-F238E27FC236}">
                <a16:creationId xmlns:a16="http://schemas.microsoft.com/office/drawing/2014/main" id="{F2FB5633-8A44-B540-B702-79A8029A190A}"/>
              </a:ext>
            </a:extLst>
          </p:cNvPr>
          <p:cNvSpPr/>
          <p:nvPr/>
        </p:nvSpPr>
        <p:spPr>
          <a:xfrm>
            <a:off x="4686879"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43805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pic>
        <p:nvPicPr>
          <p:cNvPr id="3" name="Picture 2">
            <a:hlinkClick r:id="rId2"/>
            <a:extLst>
              <a:ext uri="{FF2B5EF4-FFF2-40B4-BE49-F238E27FC236}">
                <a16:creationId xmlns:a16="http://schemas.microsoft.com/office/drawing/2014/main" id="{01A6B03C-B7C8-C14C-B018-B2027F527B56}"/>
              </a:ext>
            </a:extLst>
          </p:cNvPr>
          <p:cNvPicPr>
            <a:picLocks noChangeAspect="1"/>
          </p:cNvPicPr>
          <p:nvPr/>
        </p:nvPicPr>
        <p:blipFill rotWithShape="1">
          <a:blip r:embed="rId3">
            <a:extLst>
              <a:ext uri="{28A0092B-C50C-407E-A947-70E740481C1C}">
                <a14:useLocalDpi xmlns:a14="http://schemas.microsoft.com/office/drawing/2010/main" val="0"/>
              </a:ext>
            </a:extLst>
          </a:blip>
          <a:srcRect l="1205" r="1205"/>
          <a:stretch/>
        </p:blipFill>
        <p:spPr>
          <a:xfrm>
            <a:off x="2602076" y="1440637"/>
            <a:ext cx="7429106" cy="3793971"/>
          </a:xfrm>
          <a:prstGeom prst="rect">
            <a:avLst/>
          </a:prstGeom>
        </p:spPr>
      </p:pic>
      <p:sp>
        <p:nvSpPr>
          <p:cNvPr id="5" name="Rectangle 4">
            <a:extLst>
              <a:ext uri="{FF2B5EF4-FFF2-40B4-BE49-F238E27FC236}">
                <a16:creationId xmlns:a16="http://schemas.microsoft.com/office/drawing/2014/main" id="{C96CBC43-8E6F-104F-AA35-C25304272869}"/>
              </a:ext>
            </a:extLst>
          </p:cNvPr>
          <p:cNvSpPr/>
          <p:nvPr/>
        </p:nvSpPr>
        <p:spPr>
          <a:xfrm>
            <a:off x="4610955"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
        <p:nvSpPr>
          <p:cNvPr id="8" name="TextBox 7">
            <a:extLst>
              <a:ext uri="{FF2B5EF4-FFF2-40B4-BE49-F238E27FC236}">
                <a16:creationId xmlns:a16="http://schemas.microsoft.com/office/drawing/2014/main" id="{1532FBCD-BB33-0740-972B-A8E62B9997A4}"/>
              </a:ext>
            </a:extLst>
          </p:cNvPr>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24</a:t>
            </a:r>
          </a:p>
        </p:txBody>
      </p:sp>
    </p:spTree>
    <p:extLst>
      <p:ext uri="{BB962C8B-B14F-4D97-AF65-F5344CB8AC3E}">
        <p14:creationId xmlns:p14="http://schemas.microsoft.com/office/powerpoint/2010/main" val="1931681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72208" y="2729190"/>
            <a:ext cx="9753600" cy="1293592"/>
          </a:xfrm>
        </p:spPr>
        <p:txBody>
          <a:bodyPr>
            <a:normAutofit/>
          </a:bodyPr>
          <a:lstStyle/>
          <a:p>
            <a:pPr algn="ctr"/>
            <a:r>
              <a:rPr lang="en-US" sz="3200" dirty="0">
                <a:latin typeface="Helvetica"/>
                <a:cs typeface="Helvetica"/>
              </a:rPr>
              <a:t>Module 2 Activity:</a:t>
            </a:r>
            <a:br>
              <a:rPr lang="en-US" sz="3200" dirty="0">
                <a:latin typeface="Helvetica"/>
                <a:cs typeface="Helvetica"/>
              </a:rPr>
            </a:br>
            <a:r>
              <a:rPr lang="en-US" sz="3200" dirty="0">
                <a:latin typeface="Helvetica"/>
                <a:cs typeface="Helvetica"/>
              </a:rPr>
              <a:t>Understanding the nature of threats</a:t>
            </a:r>
          </a:p>
        </p:txBody>
      </p:sp>
      <p:sp>
        <p:nvSpPr>
          <p:cNvPr id="7" name="Rectangle 6"/>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25</a:t>
            </a:r>
          </a:p>
        </p:txBody>
      </p:sp>
      <p:sp>
        <p:nvSpPr>
          <p:cNvPr id="8" name="Rectangle 7">
            <a:extLst>
              <a:ext uri="{FF2B5EF4-FFF2-40B4-BE49-F238E27FC236}">
                <a16:creationId xmlns:a16="http://schemas.microsoft.com/office/drawing/2014/main" id="{6F7C0056-BC90-4447-A101-1946C5897341}"/>
              </a:ext>
            </a:extLst>
          </p:cNvPr>
          <p:cNvSpPr/>
          <p:nvPr/>
        </p:nvSpPr>
        <p:spPr>
          <a:xfrm>
            <a:off x="4645908" y="6350387"/>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481910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7882"/>
            <a:ext cx="9753600" cy="985106"/>
          </a:xfrm>
        </p:spPr>
        <p:txBody>
          <a:bodyPr>
            <a:normAutofit/>
          </a:bodyPr>
          <a:lstStyle/>
          <a:p>
            <a:r>
              <a:rPr lang="en-US" sz="2800" b="1" dirty="0">
                <a:latin typeface="Helvetica"/>
                <a:cs typeface="Helvetica"/>
              </a:rPr>
              <a:t>Module 2 Learning Outcomes - Review </a:t>
            </a:r>
          </a:p>
        </p:txBody>
      </p:sp>
      <p:sp>
        <p:nvSpPr>
          <p:cNvPr id="3" name="Content Placeholder 2"/>
          <p:cNvSpPr>
            <a:spLocks noGrp="1"/>
          </p:cNvSpPr>
          <p:nvPr>
            <p:ph idx="1"/>
          </p:nvPr>
        </p:nvSpPr>
        <p:spPr>
          <a:xfrm>
            <a:off x="1219200" y="1905285"/>
            <a:ext cx="9753600" cy="4404076"/>
          </a:xfrm>
        </p:spPr>
        <p:txBody>
          <a:bodyPr>
            <a:normAutofit/>
          </a:bodyPr>
          <a:lstStyle/>
          <a:p>
            <a:pPr marL="0" indent="0">
              <a:spcAft>
                <a:spcPts val="1200"/>
              </a:spcAft>
              <a:buNone/>
            </a:pPr>
            <a:r>
              <a:rPr lang="en-US" sz="2400" dirty="0">
                <a:latin typeface="Helvetica Light"/>
                <a:cs typeface="Helvetica Light"/>
              </a:rPr>
              <a:t>By the end of Module 2, learners will:</a:t>
            </a:r>
          </a:p>
          <a:p>
            <a:pPr>
              <a:spcAft>
                <a:spcPts val="600"/>
              </a:spcAft>
              <a:buFont typeface="Wingdings" charset="2"/>
              <a:buChar char="§"/>
            </a:pPr>
            <a:r>
              <a:rPr lang="en-US" sz="2400" dirty="0">
                <a:latin typeface="Helvetica Light"/>
                <a:cs typeface="Helvetica Light"/>
              </a:rPr>
              <a:t>Understand the relationship between R2P and POC</a:t>
            </a:r>
          </a:p>
          <a:p>
            <a:pPr>
              <a:spcAft>
                <a:spcPts val="600"/>
              </a:spcAft>
              <a:buFont typeface="Wingdings" charset="2"/>
              <a:buChar char="§"/>
            </a:pPr>
            <a:r>
              <a:rPr lang="en-US" sz="2400" dirty="0">
                <a:latin typeface="Helvetica Light"/>
                <a:cs typeface="Helvetica Light"/>
              </a:rPr>
              <a:t>Understand existing gaps in UN peacekeeping and civilian protection</a:t>
            </a:r>
          </a:p>
          <a:p>
            <a:pPr>
              <a:spcAft>
                <a:spcPts val="600"/>
              </a:spcAft>
              <a:buFont typeface="Wingdings" charset="2"/>
              <a:buChar char="§"/>
            </a:pPr>
            <a:r>
              <a:rPr lang="en-US" sz="2400" dirty="0">
                <a:latin typeface="Helvetica Light"/>
                <a:cs typeface="Helvetica Light"/>
              </a:rPr>
              <a:t>Discuss ways in which using R2P and the Atrocity Prevention Lens can add value to existing POC activities</a:t>
            </a:r>
          </a:p>
          <a:p>
            <a:pPr>
              <a:spcAft>
                <a:spcPts val="600"/>
              </a:spcAft>
              <a:buFont typeface="Wingdings" charset="2"/>
              <a:buChar char="§"/>
            </a:pPr>
            <a:r>
              <a:rPr lang="en-US" sz="2400" dirty="0">
                <a:latin typeface="Helvetica Light"/>
                <a:cs typeface="Helvetica Light"/>
              </a:rPr>
              <a:t>Understand how an Atrocity Prevention Lens enhances other protection agendas like Child Protection, CRSV and protection of cultural heritage</a:t>
            </a:r>
            <a:endParaRPr lang="en-US" dirty="0"/>
          </a:p>
        </p:txBody>
      </p:sp>
      <p:sp>
        <p:nvSpPr>
          <p:cNvPr id="10" name="Rectangle 9"/>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55997" y="6350387"/>
            <a:ext cx="495032"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26</a:t>
            </a:r>
          </a:p>
        </p:txBody>
      </p:sp>
      <p:sp>
        <p:nvSpPr>
          <p:cNvPr id="8" name="Rectangle 7">
            <a:extLst>
              <a:ext uri="{FF2B5EF4-FFF2-40B4-BE49-F238E27FC236}">
                <a16:creationId xmlns:a16="http://schemas.microsoft.com/office/drawing/2014/main" id="{8C1F66B7-F0F5-C544-A2D7-706231B1E170}"/>
              </a:ext>
            </a:extLst>
          </p:cNvPr>
          <p:cNvSpPr/>
          <p:nvPr/>
        </p:nvSpPr>
        <p:spPr>
          <a:xfrm>
            <a:off x="4645908" y="635960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2188814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123" y="2910249"/>
            <a:ext cx="9753600" cy="1154097"/>
          </a:xfrm>
        </p:spPr>
        <p:txBody>
          <a:bodyPr>
            <a:noAutofit/>
          </a:bodyPr>
          <a:lstStyle/>
          <a:p>
            <a:pPr algn="ctr">
              <a:lnSpc>
                <a:spcPct val="110000"/>
              </a:lnSpc>
            </a:pPr>
            <a:r>
              <a:rPr lang="en-US" sz="3200" b="1" dirty="0">
                <a:latin typeface="Helvetica"/>
                <a:cs typeface="Helvetica"/>
              </a:rPr>
              <a:t>Discussion Question: </a:t>
            </a:r>
            <a:br>
              <a:rPr lang="en-US" sz="3200" b="1" dirty="0">
                <a:latin typeface="Helvetica"/>
                <a:cs typeface="Helvetica"/>
              </a:rPr>
            </a:br>
            <a:r>
              <a:rPr lang="en-US" sz="3200" dirty="0">
                <a:latin typeface="Helvetica Light"/>
                <a:cs typeface="Helvetica Light"/>
              </a:rPr>
              <a:t>How is the Protection of Civilians defined in the context of UN peacekeeping?</a:t>
            </a:r>
          </a:p>
        </p:txBody>
      </p:sp>
      <p:sp>
        <p:nvSpPr>
          <p:cNvPr id="7" name="Rectangle 6"/>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0" name="TextBox 9"/>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3</a:t>
            </a:r>
          </a:p>
        </p:txBody>
      </p:sp>
      <p:sp>
        <p:nvSpPr>
          <p:cNvPr id="13" name="Rectangle 12">
            <a:extLst>
              <a:ext uri="{FF2B5EF4-FFF2-40B4-BE49-F238E27FC236}">
                <a16:creationId xmlns:a16="http://schemas.microsoft.com/office/drawing/2014/main" id="{87C6ACE7-FD75-D646-8D9B-0CE66BBF7FE2}"/>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3641670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5661" y="565948"/>
            <a:ext cx="9753600" cy="1154097"/>
          </a:xfrm>
        </p:spPr>
        <p:txBody>
          <a:bodyPr>
            <a:normAutofit/>
          </a:bodyPr>
          <a:lstStyle/>
          <a:p>
            <a:pPr algn="ctr"/>
            <a:r>
              <a:rPr lang="en-US" sz="2800" b="1" dirty="0">
                <a:latin typeface="Helvetica"/>
                <a:cs typeface="Helvetica"/>
              </a:rPr>
              <a:t>Definition Protection of Civilians</a:t>
            </a:r>
          </a:p>
        </p:txBody>
      </p:sp>
      <p:sp>
        <p:nvSpPr>
          <p:cNvPr id="3" name="Content Placeholder 2"/>
          <p:cNvSpPr>
            <a:spLocks noGrp="1"/>
          </p:cNvSpPr>
          <p:nvPr>
            <p:ph idx="1"/>
          </p:nvPr>
        </p:nvSpPr>
        <p:spPr>
          <a:xfrm>
            <a:off x="1219200" y="1956892"/>
            <a:ext cx="9753600" cy="3539527"/>
          </a:xfrm>
        </p:spPr>
        <p:txBody>
          <a:bodyPr>
            <a:normAutofit/>
          </a:bodyPr>
          <a:lstStyle/>
          <a:p>
            <a:pPr marL="0" indent="0" algn="just">
              <a:buNone/>
            </a:pPr>
            <a:r>
              <a:rPr lang="en-US" sz="2400" dirty="0">
                <a:latin typeface="Helvetica Light"/>
                <a:cs typeface="Helvetica Light"/>
              </a:rPr>
              <a:t>Based on the language used by the UN Security Council in POC mandates, the physical protection of civilians in UN peacekeeping can be defined as: </a:t>
            </a:r>
          </a:p>
          <a:p>
            <a:pPr marL="0" indent="0" algn="just">
              <a:buNone/>
            </a:pPr>
            <a:endParaRPr lang="en-US" sz="2400" dirty="0">
              <a:latin typeface="Helvetica Light"/>
              <a:cs typeface="Helvetica Light"/>
            </a:endParaRPr>
          </a:p>
          <a:p>
            <a:pPr marL="0" indent="0" algn="just">
              <a:buNone/>
            </a:pPr>
            <a:r>
              <a:rPr lang="en-US" sz="2400" dirty="0">
                <a:latin typeface="Helvetica Light"/>
                <a:cs typeface="Helvetica Light"/>
              </a:rPr>
              <a:t>“all necessary action, up to and including the use of force, aimed at preventing or responding to threats of physical violence against civilians, within capabilities and areas of operations, and without prejudice to the responsibility of the host government to protect its civilians.”</a:t>
            </a:r>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1" name="TextBox 10"/>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4</a:t>
            </a:r>
          </a:p>
        </p:txBody>
      </p:sp>
      <p:sp>
        <p:nvSpPr>
          <p:cNvPr id="13" name="Rectangle 12">
            <a:extLst>
              <a:ext uri="{FF2B5EF4-FFF2-40B4-BE49-F238E27FC236}">
                <a16:creationId xmlns:a16="http://schemas.microsoft.com/office/drawing/2014/main" id="{EF655016-4422-7444-9468-ECFFD32E606C}"/>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72074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5661" y="565948"/>
            <a:ext cx="9753600" cy="1154097"/>
          </a:xfrm>
        </p:spPr>
        <p:txBody>
          <a:bodyPr>
            <a:normAutofit/>
          </a:bodyPr>
          <a:lstStyle/>
          <a:p>
            <a:pPr algn="ctr"/>
            <a:r>
              <a:rPr lang="en-US" sz="2800" b="1" dirty="0">
                <a:latin typeface="Helvetica"/>
                <a:cs typeface="Helvetica"/>
              </a:rPr>
              <a:t>POC Guiding Principles </a:t>
            </a:r>
          </a:p>
        </p:txBody>
      </p:sp>
      <p:sp>
        <p:nvSpPr>
          <p:cNvPr id="3" name="Content Placeholder 2"/>
          <p:cNvSpPr>
            <a:spLocks noGrp="1"/>
          </p:cNvSpPr>
          <p:nvPr>
            <p:ph idx="1"/>
          </p:nvPr>
        </p:nvSpPr>
        <p:spPr>
          <a:xfrm>
            <a:off x="1216524" y="1720044"/>
            <a:ext cx="9753600" cy="4281071"/>
          </a:xfrm>
        </p:spPr>
        <p:txBody>
          <a:bodyPr>
            <a:normAutofit lnSpcReduction="10000"/>
          </a:bodyPr>
          <a:lstStyle/>
          <a:p>
            <a:pPr algn="just">
              <a:buFont typeface="Wingdings" panose="05000000000000000000" pitchFamily="2" charset="2"/>
              <a:buChar char="§"/>
            </a:pPr>
            <a:r>
              <a:rPr lang="en-US" sz="2400" dirty="0">
                <a:latin typeface="Helvetica Light"/>
                <a:cs typeface="Helvetica Light"/>
              </a:rPr>
              <a:t>Primary responsibility of the state</a:t>
            </a:r>
          </a:p>
          <a:p>
            <a:pPr algn="just">
              <a:buFont typeface="Wingdings" panose="05000000000000000000" pitchFamily="2" charset="2"/>
              <a:buChar char="§"/>
            </a:pPr>
            <a:r>
              <a:rPr lang="en-US" sz="2400" dirty="0">
                <a:latin typeface="Helvetica Light"/>
                <a:cs typeface="Helvetica Light"/>
              </a:rPr>
              <a:t>Grounded in international law</a:t>
            </a:r>
          </a:p>
          <a:p>
            <a:pPr algn="just">
              <a:buFont typeface="Wingdings" panose="05000000000000000000" pitchFamily="2" charset="2"/>
              <a:buChar char="§"/>
            </a:pPr>
            <a:r>
              <a:rPr lang="en-US" sz="2400" dirty="0">
                <a:latin typeface="Helvetica Light"/>
                <a:cs typeface="Helvetica Light"/>
              </a:rPr>
              <a:t>A whole of mission activity</a:t>
            </a:r>
          </a:p>
          <a:p>
            <a:pPr algn="just">
              <a:buFont typeface="Wingdings" panose="05000000000000000000" pitchFamily="2" charset="2"/>
              <a:buChar char="§"/>
            </a:pPr>
            <a:r>
              <a:rPr lang="en-US" sz="2400" dirty="0">
                <a:latin typeface="Helvetica Light"/>
                <a:cs typeface="Helvetica Light"/>
              </a:rPr>
              <a:t>A priority mandate</a:t>
            </a:r>
          </a:p>
          <a:p>
            <a:pPr algn="just">
              <a:buFont typeface="Wingdings" panose="05000000000000000000" pitchFamily="2" charset="2"/>
              <a:buChar char="§"/>
            </a:pPr>
            <a:r>
              <a:rPr lang="en-US" sz="2400" dirty="0">
                <a:latin typeface="Helvetica Light"/>
                <a:cs typeface="Helvetica Light"/>
              </a:rPr>
              <a:t>Cooperation with humanitarian actors</a:t>
            </a:r>
          </a:p>
          <a:p>
            <a:pPr algn="just">
              <a:buFont typeface="Wingdings" panose="05000000000000000000" pitchFamily="2" charset="2"/>
              <a:buChar char="§"/>
            </a:pPr>
            <a:r>
              <a:rPr lang="en-US" sz="2400" dirty="0">
                <a:latin typeface="Helvetica Light"/>
                <a:cs typeface="Helvetica Light"/>
              </a:rPr>
              <a:t>Obligation of peacekeeping personnel</a:t>
            </a:r>
          </a:p>
          <a:p>
            <a:pPr algn="just">
              <a:buFont typeface="Wingdings" panose="05000000000000000000" pitchFamily="2" charset="2"/>
              <a:buChar char="§"/>
            </a:pPr>
            <a:r>
              <a:rPr lang="en-US" sz="2400" dirty="0">
                <a:latin typeface="Helvetica Light"/>
                <a:cs typeface="Helvetica Light"/>
              </a:rPr>
              <a:t>Community-based approach</a:t>
            </a:r>
          </a:p>
          <a:p>
            <a:pPr algn="just">
              <a:buFont typeface="Wingdings" panose="05000000000000000000" pitchFamily="2" charset="2"/>
              <a:buChar char="§"/>
            </a:pPr>
            <a:r>
              <a:rPr lang="en-US" sz="2400" dirty="0">
                <a:latin typeface="Helvetica Light"/>
                <a:cs typeface="Helvetica Light"/>
              </a:rPr>
              <a:t>An active duty to protect</a:t>
            </a:r>
          </a:p>
          <a:p>
            <a:pPr algn="just">
              <a:buFont typeface="Wingdings" panose="05000000000000000000" pitchFamily="2" charset="2"/>
              <a:buChar char="§"/>
            </a:pPr>
            <a:r>
              <a:rPr lang="en-US" sz="2400" dirty="0">
                <a:latin typeface="Helvetica Light"/>
                <a:cs typeface="Helvetica Light"/>
              </a:rPr>
              <a:t>Consonant with the principles of peacekeeping</a:t>
            </a:r>
          </a:p>
          <a:p>
            <a:pPr algn="just">
              <a:buFont typeface="Wingdings" panose="05000000000000000000" pitchFamily="2" charset="2"/>
              <a:buChar char="§"/>
            </a:pPr>
            <a:r>
              <a:rPr lang="en-US" sz="2400" dirty="0">
                <a:latin typeface="Helvetica Light"/>
                <a:cs typeface="Helvetica Light"/>
              </a:rPr>
              <a:t>Gender perspective and child protection concerns</a:t>
            </a:r>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1" name="TextBox 10"/>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5</a:t>
            </a:r>
          </a:p>
        </p:txBody>
      </p:sp>
      <p:sp>
        <p:nvSpPr>
          <p:cNvPr id="12" name="Rectangle 11">
            <a:extLst>
              <a:ext uri="{FF2B5EF4-FFF2-40B4-BE49-F238E27FC236}">
                <a16:creationId xmlns:a16="http://schemas.microsoft.com/office/drawing/2014/main" id="{764F6D0F-D128-AF41-97B5-49E5D3E2B366}"/>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1480866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52826"/>
            <a:ext cx="9753600" cy="1061407"/>
          </a:xfrm>
        </p:spPr>
        <p:txBody>
          <a:bodyPr>
            <a:normAutofit/>
          </a:bodyPr>
          <a:lstStyle/>
          <a:p>
            <a:pPr algn="ctr"/>
            <a:r>
              <a:rPr lang="en-US" sz="2800" b="1" dirty="0">
                <a:latin typeface="Helvetica"/>
                <a:cs typeface="Helvetica"/>
              </a:rPr>
              <a:t>Defining threats under POC:</a:t>
            </a:r>
          </a:p>
        </p:txBody>
      </p:sp>
      <p:sp>
        <p:nvSpPr>
          <p:cNvPr id="3" name="Content Placeholder 2"/>
          <p:cNvSpPr>
            <a:spLocks noGrp="1"/>
          </p:cNvSpPr>
          <p:nvPr>
            <p:ph idx="1"/>
          </p:nvPr>
        </p:nvSpPr>
        <p:spPr>
          <a:xfrm>
            <a:off x="1219200" y="1904634"/>
            <a:ext cx="9753600" cy="4404728"/>
          </a:xfrm>
        </p:spPr>
        <p:txBody>
          <a:bodyPr>
            <a:normAutofit/>
          </a:bodyPr>
          <a:lstStyle/>
          <a:p>
            <a:pPr marL="0" indent="0">
              <a:lnSpc>
                <a:spcPct val="110000"/>
              </a:lnSpc>
              <a:spcAft>
                <a:spcPts val="600"/>
              </a:spcAft>
              <a:buNone/>
            </a:pPr>
            <a:r>
              <a:rPr lang="en-US" sz="2400" dirty="0">
                <a:latin typeface="Helvetica Light"/>
                <a:cs typeface="Helvetica Light"/>
              </a:rPr>
              <a:t>“Any impending or potential physical violence against civilians.” This includes:</a:t>
            </a:r>
          </a:p>
          <a:p>
            <a:pPr lvl="1">
              <a:spcAft>
                <a:spcPts val="600"/>
              </a:spcAft>
              <a:buFont typeface="Wingdings" charset="2"/>
              <a:buChar char="§"/>
            </a:pPr>
            <a:r>
              <a:rPr lang="en-US" sz="2400" dirty="0">
                <a:latin typeface="Helvetica Light"/>
                <a:cs typeface="Helvetica Light"/>
              </a:rPr>
              <a:t>Threats to life </a:t>
            </a:r>
          </a:p>
          <a:p>
            <a:pPr lvl="1">
              <a:spcAft>
                <a:spcPts val="600"/>
              </a:spcAft>
              <a:buFont typeface="Wingdings" charset="2"/>
              <a:buChar char="§"/>
            </a:pPr>
            <a:r>
              <a:rPr lang="en-US" sz="2400" dirty="0">
                <a:latin typeface="Helvetica Light"/>
                <a:cs typeface="Helvetica Light"/>
              </a:rPr>
              <a:t>Threats to physical integrity </a:t>
            </a:r>
          </a:p>
          <a:p>
            <a:pPr lvl="1">
              <a:spcAft>
                <a:spcPts val="600"/>
              </a:spcAft>
              <a:buFont typeface="Wingdings" charset="2"/>
              <a:buChar char="§"/>
            </a:pPr>
            <a:r>
              <a:rPr lang="en-US" sz="2400" dirty="0">
                <a:latin typeface="Helvetica Light"/>
                <a:cs typeface="Helvetica Light"/>
              </a:rPr>
              <a:t>Threats to freedom</a:t>
            </a:r>
          </a:p>
          <a:p>
            <a:pPr lvl="1">
              <a:spcAft>
                <a:spcPts val="600"/>
              </a:spcAft>
              <a:buFont typeface="Wingdings" charset="2"/>
              <a:buChar char="§"/>
            </a:pPr>
            <a:r>
              <a:rPr lang="en-US" sz="2400" dirty="0">
                <a:latin typeface="Helvetica Light"/>
                <a:cs typeface="Helvetica Light"/>
              </a:rPr>
              <a:t>Threats to property</a:t>
            </a:r>
          </a:p>
        </p:txBody>
      </p:sp>
      <p:sp>
        <p:nvSpPr>
          <p:cNvPr id="9" name="Rectangle 8"/>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6</a:t>
            </a:r>
          </a:p>
        </p:txBody>
      </p:sp>
      <p:sp>
        <p:nvSpPr>
          <p:cNvPr id="8" name="Rectangle 7">
            <a:extLst>
              <a:ext uri="{FF2B5EF4-FFF2-40B4-BE49-F238E27FC236}">
                <a16:creationId xmlns:a16="http://schemas.microsoft.com/office/drawing/2014/main" id="{82D9E6A5-EF13-674F-82E9-B2ACE3322A17}"/>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48222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364" y="537882"/>
            <a:ext cx="9753600" cy="1002146"/>
          </a:xfrm>
        </p:spPr>
        <p:txBody>
          <a:bodyPr>
            <a:normAutofit/>
          </a:bodyPr>
          <a:lstStyle/>
          <a:p>
            <a:pPr algn="ctr"/>
            <a:r>
              <a:rPr lang="en-US" sz="2800" b="1" dirty="0">
                <a:latin typeface="Helvetica"/>
                <a:cs typeface="Helvetica"/>
              </a:rPr>
              <a:t>Three Tiers of Protection</a:t>
            </a:r>
          </a:p>
        </p:txBody>
      </p:sp>
      <p:sp>
        <p:nvSpPr>
          <p:cNvPr id="3" name="Content Placeholder 2"/>
          <p:cNvSpPr>
            <a:spLocks noGrp="1"/>
          </p:cNvSpPr>
          <p:nvPr>
            <p:ph idx="1"/>
          </p:nvPr>
        </p:nvSpPr>
        <p:spPr>
          <a:xfrm>
            <a:off x="1107807" y="1900747"/>
            <a:ext cx="9753600" cy="3539527"/>
          </a:xfrm>
        </p:spPr>
        <p:txBody>
          <a:bodyPr>
            <a:noAutofit/>
          </a:bodyPr>
          <a:lstStyle/>
          <a:p>
            <a:pPr marL="392113" lvl="6" indent="-342900" algn="just">
              <a:spcAft>
                <a:spcPts val="600"/>
              </a:spcAft>
              <a:buFont typeface="Wingdings" charset="2"/>
              <a:buChar char="§"/>
            </a:pPr>
            <a:r>
              <a:rPr lang="en-US" sz="2400" dirty="0">
                <a:latin typeface="Helvetica Light"/>
                <a:cs typeface="Helvetica Light"/>
              </a:rPr>
              <a:t>Tier 1: Protection through dialogue and engagement (including conflict resolution and mediation, dialogue with potential perpetrators, etc.)</a:t>
            </a:r>
          </a:p>
          <a:p>
            <a:pPr marL="392113" lvl="6" indent="-342900" algn="just">
              <a:spcAft>
                <a:spcPts val="600"/>
              </a:spcAft>
              <a:buFont typeface="Wingdings" charset="2"/>
              <a:buChar char="§"/>
            </a:pPr>
            <a:r>
              <a:rPr lang="en-US" sz="2400" dirty="0">
                <a:latin typeface="Helvetica Light"/>
                <a:cs typeface="Helvetica Light"/>
              </a:rPr>
              <a:t>Tier 2: Provision of physical protection (including military and police activities to show or use force to prevent, deter, and respond to civilians under threat of physical violence.)</a:t>
            </a:r>
          </a:p>
          <a:p>
            <a:pPr marL="392113" lvl="6" indent="-342900" algn="just">
              <a:spcAft>
                <a:spcPts val="600"/>
              </a:spcAft>
              <a:buFont typeface="Wingdings" charset="2"/>
              <a:buChar char="§"/>
            </a:pPr>
            <a:r>
              <a:rPr lang="en-US" sz="2400" dirty="0">
                <a:latin typeface="Helvetica Light"/>
                <a:cs typeface="Helvetica Light"/>
              </a:rPr>
              <a:t>Tier 3: Establishment of a protective environment (including programmatic activities with medium and long-term peacebuilding objectives.) </a:t>
            </a:r>
          </a:p>
        </p:txBody>
      </p:sp>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1" name="TextBox 10"/>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7</a:t>
            </a:r>
          </a:p>
        </p:txBody>
      </p:sp>
      <p:sp>
        <p:nvSpPr>
          <p:cNvPr id="12" name="Rectangle 11">
            <a:extLst>
              <a:ext uri="{FF2B5EF4-FFF2-40B4-BE49-F238E27FC236}">
                <a16:creationId xmlns:a16="http://schemas.microsoft.com/office/drawing/2014/main" id="{ADA820B6-D5BD-C94B-A2F0-343A01E802AE}"/>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109787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364" y="537882"/>
            <a:ext cx="9753600" cy="1002146"/>
          </a:xfrm>
        </p:spPr>
        <p:txBody>
          <a:bodyPr>
            <a:normAutofit/>
          </a:bodyPr>
          <a:lstStyle/>
          <a:p>
            <a:pPr algn="ctr"/>
            <a:r>
              <a:rPr lang="en-US" sz="2800" b="1" dirty="0">
                <a:latin typeface="Helvetica"/>
                <a:cs typeface="Helvetica"/>
              </a:rPr>
              <a:t>Responding to Threats to Populations</a:t>
            </a:r>
          </a:p>
        </p:txBody>
      </p:sp>
      <p:sp>
        <p:nvSpPr>
          <p:cNvPr id="3" name="Content Placeholder 2"/>
          <p:cNvSpPr>
            <a:spLocks noGrp="1"/>
          </p:cNvSpPr>
          <p:nvPr>
            <p:ph idx="1"/>
          </p:nvPr>
        </p:nvSpPr>
        <p:spPr>
          <a:xfrm>
            <a:off x="1107807" y="1900747"/>
            <a:ext cx="9753600" cy="3539527"/>
          </a:xfrm>
        </p:spPr>
        <p:txBody>
          <a:bodyPr>
            <a:noAutofit/>
          </a:bodyPr>
          <a:lstStyle/>
          <a:p>
            <a:pPr marL="49213" lvl="6" indent="0" algn="just">
              <a:spcAft>
                <a:spcPts val="600"/>
              </a:spcAft>
              <a:buNone/>
            </a:pPr>
            <a:r>
              <a:rPr lang="en-US" sz="2400" dirty="0">
                <a:latin typeface="Helvetica Light"/>
                <a:cs typeface="Helvetica Light"/>
              </a:rPr>
              <a:t>The UN’s Protection of Civilians policy includes responses across four phases:</a:t>
            </a:r>
          </a:p>
          <a:p>
            <a:pPr marL="1306513" lvl="8" indent="-342900" algn="just">
              <a:spcAft>
                <a:spcPts val="600"/>
              </a:spcAft>
              <a:buFont typeface="Wingdings" panose="05000000000000000000" pitchFamily="2" charset="2"/>
              <a:buChar char="§"/>
            </a:pPr>
            <a:r>
              <a:rPr lang="en-US" sz="2400" dirty="0">
                <a:latin typeface="Helvetica Light"/>
                <a:cs typeface="Helvetica Light"/>
              </a:rPr>
              <a:t>Prevention</a:t>
            </a:r>
          </a:p>
          <a:p>
            <a:pPr marL="1306513" lvl="8" indent="-342900" algn="just">
              <a:spcAft>
                <a:spcPts val="600"/>
              </a:spcAft>
              <a:buFont typeface="Wingdings" panose="05000000000000000000" pitchFamily="2" charset="2"/>
              <a:buChar char="§"/>
            </a:pPr>
            <a:r>
              <a:rPr lang="en-US" sz="2400" dirty="0">
                <a:latin typeface="Helvetica Light"/>
                <a:cs typeface="Helvetica Light"/>
              </a:rPr>
              <a:t>Pre-emption</a:t>
            </a:r>
          </a:p>
          <a:p>
            <a:pPr marL="1306513" lvl="8" indent="-342900" algn="just">
              <a:spcAft>
                <a:spcPts val="600"/>
              </a:spcAft>
              <a:buFont typeface="Wingdings" panose="05000000000000000000" pitchFamily="2" charset="2"/>
              <a:buChar char="§"/>
            </a:pPr>
            <a:r>
              <a:rPr lang="en-US" sz="2400" dirty="0">
                <a:latin typeface="Helvetica Light"/>
                <a:cs typeface="Helvetica Light"/>
              </a:rPr>
              <a:t>Response</a:t>
            </a:r>
          </a:p>
          <a:p>
            <a:pPr marL="1306513" lvl="8" indent="-342900" algn="just">
              <a:spcAft>
                <a:spcPts val="600"/>
              </a:spcAft>
              <a:buFont typeface="Wingdings" panose="05000000000000000000" pitchFamily="2" charset="2"/>
              <a:buChar char="§"/>
            </a:pPr>
            <a:r>
              <a:rPr lang="en-US" sz="2400" dirty="0">
                <a:latin typeface="Helvetica Light"/>
                <a:cs typeface="Helvetica Light"/>
              </a:rPr>
              <a:t>Consolidation 		</a:t>
            </a:r>
          </a:p>
        </p:txBody>
      </p:sp>
      <p:sp>
        <p:nvSpPr>
          <p:cNvPr id="10" name="Rectangle 9"/>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4" name="TextBox 13"/>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8</a:t>
            </a:r>
          </a:p>
        </p:txBody>
      </p:sp>
      <p:sp>
        <p:nvSpPr>
          <p:cNvPr id="8" name="Rectangle 7">
            <a:extLst>
              <a:ext uri="{FF2B5EF4-FFF2-40B4-BE49-F238E27FC236}">
                <a16:creationId xmlns:a16="http://schemas.microsoft.com/office/drawing/2014/main" id="{883C0FE1-DC6E-174C-87B1-E2185FFF275D}"/>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3918644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710" y="252964"/>
            <a:ext cx="5748224" cy="382075"/>
          </a:xfrm>
          <a:prstGeom prst="rect">
            <a:avLst/>
          </a:prstGeom>
          <a:solidFill>
            <a:srgbClr val="179FDF"/>
          </a:solidFill>
        </p:spPr>
        <p:txBody>
          <a:bodyPr wrap="square">
            <a:spAutoFit/>
          </a:bodyPr>
          <a:lstStyle/>
          <a:p>
            <a:r>
              <a:rPr lang="en-US" dirty="0">
                <a:solidFill>
                  <a:srgbClr val="FFFFFF"/>
                </a:solidFill>
              </a:rPr>
              <a:t>    GLOBAL CENTRE FOR THE RESPONSIBILITY TO PROTECT</a:t>
            </a:r>
          </a:p>
        </p:txBody>
      </p:sp>
      <p:sp>
        <p:nvSpPr>
          <p:cNvPr id="15" name="TextBox 14"/>
          <p:cNvSpPr txBox="1"/>
          <p:nvPr/>
        </p:nvSpPr>
        <p:spPr>
          <a:xfrm>
            <a:off x="11696968" y="6350387"/>
            <a:ext cx="334199" cy="369332"/>
          </a:xfrm>
          <a:prstGeom prst="rect">
            <a:avLst/>
          </a:prstGeom>
          <a:solidFill>
            <a:srgbClr val="179FDF"/>
          </a:solidFill>
        </p:spPr>
        <p:txBody>
          <a:bodyPr wrap="square" rtlCol="0">
            <a:spAutoFit/>
          </a:bodyPr>
          <a:lstStyle/>
          <a:p>
            <a:r>
              <a:rPr lang="en-US" dirty="0">
                <a:solidFill>
                  <a:srgbClr val="FFFFFF"/>
                </a:solidFill>
                <a:latin typeface="Helvetica Light"/>
                <a:cs typeface="Helvetica Light"/>
              </a:rPr>
              <a:t>9</a:t>
            </a:r>
          </a:p>
        </p:txBody>
      </p:sp>
      <p:sp>
        <p:nvSpPr>
          <p:cNvPr id="7" name="Title 3">
            <a:extLst>
              <a:ext uri="{FF2B5EF4-FFF2-40B4-BE49-F238E27FC236}">
                <a16:creationId xmlns:a16="http://schemas.microsoft.com/office/drawing/2014/main" id="{CFEB658E-3A32-E344-8CE4-6D2688A95BAD}"/>
              </a:ext>
            </a:extLst>
          </p:cNvPr>
          <p:cNvSpPr txBox="1">
            <a:spLocks/>
          </p:cNvSpPr>
          <p:nvPr/>
        </p:nvSpPr>
        <p:spPr>
          <a:xfrm>
            <a:off x="1219200" y="2878277"/>
            <a:ext cx="9753600" cy="129359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Helvetica"/>
                <a:cs typeface="Helvetica"/>
              </a:rPr>
              <a:t>Module 2 Activity:</a:t>
            </a:r>
            <a:br>
              <a:rPr lang="en-US" sz="3200">
                <a:latin typeface="Helvetica"/>
                <a:cs typeface="Helvetica"/>
              </a:rPr>
            </a:br>
            <a:r>
              <a:rPr lang="en-US" sz="3200">
                <a:latin typeface="Helvetica"/>
                <a:cs typeface="Helvetica"/>
              </a:rPr>
              <a:t>R2P AND POC – DIFFERENCES AND SIMILARITIES</a:t>
            </a:r>
            <a:endParaRPr lang="en-US" sz="3200" dirty="0">
              <a:latin typeface="Helvetica"/>
              <a:cs typeface="Helvetica"/>
            </a:endParaRPr>
          </a:p>
        </p:txBody>
      </p:sp>
      <p:sp>
        <p:nvSpPr>
          <p:cNvPr id="10" name="Rectangle 9">
            <a:extLst>
              <a:ext uri="{FF2B5EF4-FFF2-40B4-BE49-F238E27FC236}">
                <a16:creationId xmlns:a16="http://schemas.microsoft.com/office/drawing/2014/main" id="{74613670-8D47-E943-BAF8-4FC909D2EE4F}"/>
              </a:ext>
            </a:extLst>
          </p:cNvPr>
          <p:cNvSpPr/>
          <p:nvPr/>
        </p:nvSpPr>
        <p:spPr>
          <a:xfrm>
            <a:off x="4481746" y="6354959"/>
            <a:ext cx="7505121" cy="369332"/>
          </a:xfrm>
          <a:prstGeom prst="rect">
            <a:avLst/>
          </a:prstGeom>
        </p:spPr>
        <p:txBody>
          <a:bodyPr wrap="square">
            <a:spAutoFit/>
          </a:bodyPr>
          <a:lstStyle/>
          <a:p>
            <a:pPr>
              <a:tabLst>
                <a:tab pos="11087100" algn="r"/>
              </a:tabLst>
            </a:pPr>
            <a:r>
              <a:rPr lang="en-US" dirty="0">
                <a:solidFill>
                  <a:srgbClr val="FFFFFF"/>
                </a:solidFill>
                <a:latin typeface="Helvetica Light" panose="020B0403020202020204" pitchFamily="34" charset="0"/>
              </a:rPr>
              <a:t>Module 2: </a:t>
            </a:r>
            <a:r>
              <a:rPr lang="en-US" dirty="0">
                <a:latin typeface="Helvetica Light" panose="020B0403020202020204" pitchFamily="34" charset="0"/>
                <a:cs typeface="Helvetica"/>
              </a:rPr>
              <a:t>Why is R2P a Useful Lens for Peacekeepers?</a:t>
            </a:r>
            <a:endParaRPr lang="en-US" dirty="0">
              <a:solidFill>
                <a:srgbClr val="FFFFFF"/>
              </a:solidFill>
              <a:latin typeface="Helvetica Light" panose="020B0403020202020204" pitchFamily="34" charset="0"/>
            </a:endParaRPr>
          </a:p>
        </p:txBody>
      </p:sp>
    </p:spTree>
    <p:extLst>
      <p:ext uri="{BB962C8B-B14F-4D97-AF65-F5344CB8AC3E}">
        <p14:creationId xmlns:p14="http://schemas.microsoft.com/office/powerpoint/2010/main" val="4143127930"/>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13557</TotalTime>
  <Words>1479</Words>
  <Application>Microsoft Macintosh PowerPoint</Application>
  <PresentationFormat>Widescreen</PresentationFormat>
  <Paragraphs>203</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Courier New</vt:lpstr>
      <vt:lpstr>Helvetica</vt:lpstr>
      <vt:lpstr>Helvetica Light</vt:lpstr>
      <vt:lpstr>Wingdings</vt:lpstr>
      <vt:lpstr>Black</vt:lpstr>
      <vt:lpstr>PowerPoint Presentation</vt:lpstr>
      <vt:lpstr>Module 1 Review:   Definition of R2P </vt:lpstr>
      <vt:lpstr>Discussion Question:  How is the Protection of Civilians defined in the context of UN peacekeeping?</vt:lpstr>
      <vt:lpstr>Definition Protection of Civilians</vt:lpstr>
      <vt:lpstr>POC Guiding Principles </vt:lpstr>
      <vt:lpstr>Defining threats under POC:</vt:lpstr>
      <vt:lpstr>Three Tiers of Protection</vt:lpstr>
      <vt:lpstr>Responding to Threats to Populations</vt:lpstr>
      <vt:lpstr>PowerPoint Presentation</vt:lpstr>
      <vt:lpstr>Addressing gaps in UN capacity to protect civilians</vt:lpstr>
      <vt:lpstr>High-Level Independent Panel on Peace Operations</vt:lpstr>
      <vt:lpstr>Kigali Principles on the Protection of Civilians</vt:lpstr>
      <vt:lpstr>“Cammaert Report”</vt:lpstr>
      <vt:lpstr>“Cruz Report” </vt:lpstr>
      <vt:lpstr>Action for Peacekeeping (A4P)</vt:lpstr>
      <vt:lpstr>How can R2P and the Atrocity Prevention  Lens aid in overcoming gaps identified  in these reports?</vt:lpstr>
      <vt:lpstr>Added Value of R2P to POC and Peacekeeping</vt:lpstr>
      <vt:lpstr>What is Risk Management?</vt:lpstr>
      <vt:lpstr>Four Phases of the Risk Management Cycle</vt:lpstr>
      <vt:lpstr>Phase 1 – Risk Identification </vt:lpstr>
      <vt:lpstr>Defining Threats Under POC:</vt:lpstr>
      <vt:lpstr>Understanding the Nature of Threats</vt:lpstr>
      <vt:lpstr>Added Value of R2P to POC in Peacekeeping</vt:lpstr>
      <vt:lpstr>PowerPoint Presentation</vt:lpstr>
      <vt:lpstr>Module 2 Activity: Understanding the nature of threats</vt:lpstr>
      <vt:lpstr>Module 2 Learning Outcomes - Review </vt:lpstr>
    </vt:vector>
  </TitlesOfParts>
  <Company>CUNY Graduate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Paragraphs 138-139 of the World Summit Outcome Document</dc:title>
  <dc:creator>Paauwe, Juliette</dc:creator>
  <cp:lastModifiedBy>Savita Pawnday</cp:lastModifiedBy>
  <cp:revision>90</cp:revision>
  <cp:lastPrinted>2017-12-04T21:36:22Z</cp:lastPrinted>
  <dcterms:created xsi:type="dcterms:W3CDTF">2017-12-01T16:50:42Z</dcterms:created>
  <dcterms:modified xsi:type="dcterms:W3CDTF">2018-11-30T21:32:59Z</dcterms:modified>
</cp:coreProperties>
</file>