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notesMasterIdLst>
    <p:notesMasterId r:id="rId40"/>
  </p:notesMasterIdLst>
  <p:handoutMasterIdLst>
    <p:handoutMasterId r:id="rId41"/>
  </p:handoutMasterIdLst>
  <p:sldIdLst>
    <p:sldId id="257" r:id="rId2"/>
    <p:sldId id="306" r:id="rId3"/>
    <p:sldId id="259" r:id="rId4"/>
    <p:sldId id="287" r:id="rId5"/>
    <p:sldId id="284" r:id="rId6"/>
    <p:sldId id="265" r:id="rId7"/>
    <p:sldId id="267" r:id="rId8"/>
    <p:sldId id="266" r:id="rId9"/>
    <p:sldId id="268" r:id="rId10"/>
    <p:sldId id="285" r:id="rId11"/>
    <p:sldId id="269" r:id="rId12"/>
    <p:sldId id="274" r:id="rId13"/>
    <p:sldId id="272" r:id="rId14"/>
    <p:sldId id="273" r:id="rId15"/>
    <p:sldId id="271" r:id="rId16"/>
    <p:sldId id="299" r:id="rId17"/>
    <p:sldId id="296" r:id="rId18"/>
    <p:sldId id="297" r:id="rId19"/>
    <p:sldId id="298" r:id="rId20"/>
    <p:sldId id="333" r:id="rId21"/>
    <p:sldId id="317" r:id="rId22"/>
    <p:sldId id="318" r:id="rId23"/>
    <p:sldId id="319" r:id="rId24"/>
    <p:sldId id="320" r:id="rId25"/>
    <p:sldId id="325" r:id="rId26"/>
    <p:sldId id="328" r:id="rId27"/>
    <p:sldId id="329" r:id="rId28"/>
    <p:sldId id="286" r:id="rId29"/>
    <p:sldId id="311" r:id="rId30"/>
    <p:sldId id="313" r:id="rId31"/>
    <p:sldId id="315" r:id="rId32"/>
    <p:sldId id="336" r:id="rId33"/>
    <p:sldId id="303" r:id="rId34"/>
    <p:sldId id="334" r:id="rId35"/>
    <p:sldId id="304" r:id="rId36"/>
    <p:sldId id="305" r:id="rId37"/>
    <p:sldId id="335" r:id="rId38"/>
    <p:sldId id="309"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366" autoAdjust="0"/>
  </p:normalViewPr>
  <p:slideViewPr>
    <p:cSldViewPr snapToGrid="0">
      <p:cViewPr varScale="1">
        <p:scale>
          <a:sx n="92" d="100"/>
          <a:sy n="92" d="100"/>
        </p:scale>
        <p:origin x="1488" y="19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1" d="100"/>
          <a:sy n="71" d="100"/>
        </p:scale>
        <p:origin x="-3920"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4CD37-90E8-8743-961C-D4C4FBF3A2D6}" type="doc">
      <dgm:prSet loTypeId="urn:microsoft.com/office/officeart/2005/8/layout/lProcess2" loCatId="" qsTypeId="urn:microsoft.com/office/officeart/2005/8/quickstyle/simple2" qsCatId="simple" csTypeId="urn:microsoft.com/office/officeart/2005/8/colors/accent1_5" csCatId="accent1" phldr="1"/>
      <dgm:spPr/>
      <dgm:t>
        <a:bodyPr/>
        <a:lstStyle/>
        <a:p>
          <a:endParaRPr lang="en-US"/>
        </a:p>
      </dgm:t>
    </dgm:pt>
    <dgm:pt modelId="{50EE5ED1-79E0-4D4D-82CD-AF92F2A88F0D}">
      <dgm:prSet phldrT="[Text]"/>
      <dgm:spPr/>
      <dgm:t>
        <a:bodyPr/>
        <a:lstStyle/>
        <a:p>
          <a:r>
            <a:rPr lang="en-US" dirty="0"/>
            <a:t>Principal Organs of the United Nations System</a:t>
          </a:r>
        </a:p>
      </dgm:t>
    </dgm:pt>
    <dgm:pt modelId="{74D433F1-5156-8547-84FB-D5A82F3A84D1}" type="parTrans" cxnId="{B5BDE385-03ED-024C-852F-7B38AF88B8C7}">
      <dgm:prSet/>
      <dgm:spPr/>
      <dgm:t>
        <a:bodyPr/>
        <a:lstStyle/>
        <a:p>
          <a:endParaRPr lang="en-US"/>
        </a:p>
      </dgm:t>
    </dgm:pt>
    <dgm:pt modelId="{2BEBD0F3-5D4D-2242-9AC8-32AEA7C1DE00}" type="sibTrans" cxnId="{B5BDE385-03ED-024C-852F-7B38AF88B8C7}">
      <dgm:prSet/>
      <dgm:spPr/>
      <dgm:t>
        <a:bodyPr/>
        <a:lstStyle/>
        <a:p>
          <a:endParaRPr lang="en-US"/>
        </a:p>
      </dgm:t>
    </dgm:pt>
    <dgm:pt modelId="{A3DE2970-38FD-7043-A04B-EEE434A9CC7B}">
      <dgm:prSet/>
      <dgm:spPr/>
      <dgm:t>
        <a:bodyPr/>
        <a:lstStyle/>
        <a:p>
          <a:r>
            <a:rPr lang="en-US" dirty="0"/>
            <a:t>Security Council</a:t>
          </a:r>
        </a:p>
      </dgm:t>
    </dgm:pt>
    <dgm:pt modelId="{CC2C8663-E0C1-574B-96D6-CE579395B259}" type="parTrans" cxnId="{DE769C2A-26EB-4D4B-85CA-A80AE63444BC}">
      <dgm:prSet/>
      <dgm:spPr/>
      <dgm:t>
        <a:bodyPr/>
        <a:lstStyle/>
        <a:p>
          <a:endParaRPr lang="en-US"/>
        </a:p>
      </dgm:t>
    </dgm:pt>
    <dgm:pt modelId="{50213613-0AFA-6649-8E38-8291E4C670BD}" type="sibTrans" cxnId="{DE769C2A-26EB-4D4B-85CA-A80AE63444BC}">
      <dgm:prSet/>
      <dgm:spPr/>
      <dgm:t>
        <a:bodyPr/>
        <a:lstStyle/>
        <a:p>
          <a:endParaRPr lang="en-US"/>
        </a:p>
      </dgm:t>
    </dgm:pt>
    <dgm:pt modelId="{DF915CE5-FE93-D349-BC6E-6F29D16E451F}">
      <dgm:prSet/>
      <dgm:spPr/>
      <dgm:t>
        <a:bodyPr/>
        <a:lstStyle/>
        <a:p>
          <a:r>
            <a:rPr lang="en-US" dirty="0"/>
            <a:t>General Assembly</a:t>
          </a:r>
        </a:p>
      </dgm:t>
    </dgm:pt>
    <dgm:pt modelId="{4F667347-7F23-3945-A792-3A9FA3DFDF4F}" type="parTrans" cxnId="{00D8F51F-DA10-E54B-A3DD-2099C703875F}">
      <dgm:prSet/>
      <dgm:spPr/>
      <dgm:t>
        <a:bodyPr/>
        <a:lstStyle/>
        <a:p>
          <a:endParaRPr lang="en-US"/>
        </a:p>
      </dgm:t>
    </dgm:pt>
    <dgm:pt modelId="{F1CC7459-8758-1D48-A1A6-A44276D0FB32}" type="sibTrans" cxnId="{00D8F51F-DA10-E54B-A3DD-2099C703875F}">
      <dgm:prSet/>
      <dgm:spPr/>
      <dgm:t>
        <a:bodyPr/>
        <a:lstStyle/>
        <a:p>
          <a:endParaRPr lang="en-US"/>
        </a:p>
      </dgm:t>
    </dgm:pt>
    <dgm:pt modelId="{AE9E8334-3DDC-5548-9B8A-38DE76B3D07D}">
      <dgm:prSet/>
      <dgm:spPr/>
      <dgm:t>
        <a:bodyPr/>
        <a:lstStyle/>
        <a:p>
          <a:r>
            <a:rPr lang="en-US" dirty="0"/>
            <a:t>Economic and Social Council</a:t>
          </a:r>
        </a:p>
      </dgm:t>
    </dgm:pt>
    <dgm:pt modelId="{67CD4AA1-EA25-8A40-B590-07BF6F98DAFD}" type="parTrans" cxnId="{1AC5A1F0-50FE-4342-A2F3-AA604A591D9C}">
      <dgm:prSet/>
      <dgm:spPr/>
      <dgm:t>
        <a:bodyPr/>
        <a:lstStyle/>
        <a:p>
          <a:endParaRPr lang="en-US"/>
        </a:p>
      </dgm:t>
    </dgm:pt>
    <dgm:pt modelId="{48A2E262-F09B-4A46-BB5F-3DC5377E0814}" type="sibTrans" cxnId="{1AC5A1F0-50FE-4342-A2F3-AA604A591D9C}">
      <dgm:prSet/>
      <dgm:spPr/>
      <dgm:t>
        <a:bodyPr/>
        <a:lstStyle/>
        <a:p>
          <a:endParaRPr lang="en-US"/>
        </a:p>
      </dgm:t>
    </dgm:pt>
    <dgm:pt modelId="{8DCEAC7B-3419-3049-B7E7-CBB17E37EFDC}">
      <dgm:prSet/>
      <dgm:spPr/>
      <dgm:t>
        <a:bodyPr/>
        <a:lstStyle/>
        <a:p>
          <a:r>
            <a:rPr lang="en-US" dirty="0"/>
            <a:t>International Court of Justice</a:t>
          </a:r>
        </a:p>
      </dgm:t>
    </dgm:pt>
    <dgm:pt modelId="{61F3D990-0009-A043-A074-6142EF968570}" type="parTrans" cxnId="{FC7807E6-E2E0-6C44-AE1F-3DB551DDF300}">
      <dgm:prSet/>
      <dgm:spPr/>
      <dgm:t>
        <a:bodyPr/>
        <a:lstStyle/>
        <a:p>
          <a:endParaRPr lang="en-US"/>
        </a:p>
      </dgm:t>
    </dgm:pt>
    <dgm:pt modelId="{B8BE6287-84C3-124B-9385-789DBC83CBED}" type="sibTrans" cxnId="{FC7807E6-E2E0-6C44-AE1F-3DB551DDF300}">
      <dgm:prSet/>
      <dgm:spPr/>
      <dgm:t>
        <a:bodyPr/>
        <a:lstStyle/>
        <a:p>
          <a:endParaRPr lang="en-US"/>
        </a:p>
      </dgm:t>
    </dgm:pt>
    <dgm:pt modelId="{8AF5A90D-E972-854C-B811-6576E2B52072}">
      <dgm:prSet/>
      <dgm:spPr/>
      <dgm:t>
        <a:bodyPr/>
        <a:lstStyle/>
        <a:p>
          <a:r>
            <a:rPr lang="en-US" dirty="0"/>
            <a:t>Trusteeship Council</a:t>
          </a:r>
        </a:p>
      </dgm:t>
    </dgm:pt>
    <dgm:pt modelId="{0DB3F4DE-14C4-0646-99E8-DB88B4E60709}" type="parTrans" cxnId="{946782FA-7B90-0045-8FAA-C80C77D923E4}">
      <dgm:prSet/>
      <dgm:spPr/>
      <dgm:t>
        <a:bodyPr/>
        <a:lstStyle/>
        <a:p>
          <a:endParaRPr lang="en-US"/>
        </a:p>
      </dgm:t>
    </dgm:pt>
    <dgm:pt modelId="{49D85FC2-D322-6B41-9821-8281F73C81F8}" type="sibTrans" cxnId="{946782FA-7B90-0045-8FAA-C80C77D923E4}">
      <dgm:prSet/>
      <dgm:spPr/>
      <dgm:t>
        <a:bodyPr/>
        <a:lstStyle/>
        <a:p>
          <a:endParaRPr lang="en-US"/>
        </a:p>
      </dgm:t>
    </dgm:pt>
    <dgm:pt modelId="{31355ACA-0B25-F849-AAAE-19F7C84EFC2C}">
      <dgm:prSet/>
      <dgm:spPr/>
      <dgm:t>
        <a:bodyPr/>
        <a:lstStyle/>
        <a:p>
          <a:r>
            <a:rPr lang="en-US" dirty="0"/>
            <a:t>Secretariat</a:t>
          </a:r>
        </a:p>
      </dgm:t>
    </dgm:pt>
    <dgm:pt modelId="{418EE278-31F6-5F42-B700-203506B19691}" type="parTrans" cxnId="{0EBAD3C5-3325-3446-8962-3A5E04B3186B}">
      <dgm:prSet/>
      <dgm:spPr/>
      <dgm:t>
        <a:bodyPr/>
        <a:lstStyle/>
        <a:p>
          <a:endParaRPr lang="en-US"/>
        </a:p>
      </dgm:t>
    </dgm:pt>
    <dgm:pt modelId="{6F88FD9C-8601-F94D-92CF-270EE06BEBDD}" type="sibTrans" cxnId="{0EBAD3C5-3325-3446-8962-3A5E04B3186B}">
      <dgm:prSet/>
      <dgm:spPr/>
      <dgm:t>
        <a:bodyPr/>
        <a:lstStyle/>
        <a:p>
          <a:endParaRPr lang="en-US"/>
        </a:p>
      </dgm:t>
    </dgm:pt>
    <dgm:pt modelId="{7DE6A3AE-2027-BF45-97BF-24335DBB4612}" type="pres">
      <dgm:prSet presAssocID="{B284CD37-90E8-8743-961C-D4C4FBF3A2D6}" presName="theList" presStyleCnt="0">
        <dgm:presLayoutVars>
          <dgm:dir/>
          <dgm:animLvl val="lvl"/>
          <dgm:resizeHandles val="exact"/>
        </dgm:presLayoutVars>
      </dgm:prSet>
      <dgm:spPr/>
    </dgm:pt>
    <dgm:pt modelId="{2BEBC068-3ED6-C14C-A8AA-0B75E10B1F0E}" type="pres">
      <dgm:prSet presAssocID="{50EE5ED1-79E0-4D4D-82CD-AF92F2A88F0D}" presName="compNode" presStyleCnt="0"/>
      <dgm:spPr/>
    </dgm:pt>
    <dgm:pt modelId="{E3E4554B-541A-B142-8670-28BBE64AC574}" type="pres">
      <dgm:prSet presAssocID="{50EE5ED1-79E0-4D4D-82CD-AF92F2A88F0D}" presName="aNode" presStyleLbl="bgShp" presStyleIdx="0" presStyleCnt="1" custLinFactNeighborX="-4402" custLinFactNeighborY="-647"/>
      <dgm:spPr/>
    </dgm:pt>
    <dgm:pt modelId="{7314023F-C137-F341-84A6-B0DE32704772}" type="pres">
      <dgm:prSet presAssocID="{50EE5ED1-79E0-4D4D-82CD-AF92F2A88F0D}" presName="textNode" presStyleLbl="bgShp" presStyleIdx="0" presStyleCnt="1"/>
      <dgm:spPr/>
    </dgm:pt>
    <dgm:pt modelId="{8F673A45-54E6-1043-B5D3-9422EB017F99}" type="pres">
      <dgm:prSet presAssocID="{50EE5ED1-79E0-4D4D-82CD-AF92F2A88F0D}" presName="compChildNode" presStyleCnt="0"/>
      <dgm:spPr/>
    </dgm:pt>
    <dgm:pt modelId="{770F59FA-CD89-D944-9D69-39CAACBB3903}" type="pres">
      <dgm:prSet presAssocID="{50EE5ED1-79E0-4D4D-82CD-AF92F2A88F0D}" presName="theInnerList" presStyleCnt="0"/>
      <dgm:spPr/>
    </dgm:pt>
    <dgm:pt modelId="{9B629B5F-52C8-5344-A9BC-D5DC9F3A9500}" type="pres">
      <dgm:prSet presAssocID="{DF915CE5-FE93-D349-BC6E-6F29D16E451F}" presName="childNode" presStyleLbl="node1" presStyleIdx="0" presStyleCnt="6">
        <dgm:presLayoutVars>
          <dgm:bulletEnabled val="1"/>
        </dgm:presLayoutVars>
      </dgm:prSet>
      <dgm:spPr/>
    </dgm:pt>
    <dgm:pt modelId="{96A66134-33A6-9F4A-AEB7-220E1078A531}" type="pres">
      <dgm:prSet presAssocID="{DF915CE5-FE93-D349-BC6E-6F29D16E451F}" presName="aSpace2" presStyleCnt="0"/>
      <dgm:spPr/>
    </dgm:pt>
    <dgm:pt modelId="{9316D931-370D-4441-8E67-06FCBFD05A0E}" type="pres">
      <dgm:prSet presAssocID="{A3DE2970-38FD-7043-A04B-EEE434A9CC7B}" presName="childNode" presStyleLbl="node1" presStyleIdx="1" presStyleCnt="6">
        <dgm:presLayoutVars>
          <dgm:bulletEnabled val="1"/>
        </dgm:presLayoutVars>
      </dgm:prSet>
      <dgm:spPr/>
    </dgm:pt>
    <dgm:pt modelId="{954CA3F8-4742-2444-95DC-3AFC2020A3AA}" type="pres">
      <dgm:prSet presAssocID="{A3DE2970-38FD-7043-A04B-EEE434A9CC7B}" presName="aSpace2" presStyleCnt="0"/>
      <dgm:spPr/>
    </dgm:pt>
    <dgm:pt modelId="{29CE2986-9EB7-4F48-8173-9B36FC195C11}" type="pres">
      <dgm:prSet presAssocID="{AE9E8334-3DDC-5548-9B8A-38DE76B3D07D}" presName="childNode" presStyleLbl="node1" presStyleIdx="2" presStyleCnt="6">
        <dgm:presLayoutVars>
          <dgm:bulletEnabled val="1"/>
        </dgm:presLayoutVars>
      </dgm:prSet>
      <dgm:spPr/>
    </dgm:pt>
    <dgm:pt modelId="{9EDA9A42-8B97-2748-94E5-38AA820F461A}" type="pres">
      <dgm:prSet presAssocID="{AE9E8334-3DDC-5548-9B8A-38DE76B3D07D}" presName="aSpace2" presStyleCnt="0"/>
      <dgm:spPr/>
    </dgm:pt>
    <dgm:pt modelId="{0BD533EE-2256-2042-AD58-30AF5CA9F1EC}" type="pres">
      <dgm:prSet presAssocID="{31355ACA-0B25-F849-AAAE-19F7C84EFC2C}" presName="childNode" presStyleLbl="node1" presStyleIdx="3" presStyleCnt="6">
        <dgm:presLayoutVars>
          <dgm:bulletEnabled val="1"/>
        </dgm:presLayoutVars>
      </dgm:prSet>
      <dgm:spPr/>
    </dgm:pt>
    <dgm:pt modelId="{069CD380-2BE7-964E-9C5F-83401C25BDAC}" type="pres">
      <dgm:prSet presAssocID="{31355ACA-0B25-F849-AAAE-19F7C84EFC2C}" presName="aSpace2" presStyleCnt="0"/>
      <dgm:spPr/>
    </dgm:pt>
    <dgm:pt modelId="{DE47A50C-93F8-F245-9EBC-DF4F6409519A}" type="pres">
      <dgm:prSet presAssocID="{8DCEAC7B-3419-3049-B7E7-CBB17E37EFDC}" presName="childNode" presStyleLbl="node1" presStyleIdx="4" presStyleCnt="6">
        <dgm:presLayoutVars>
          <dgm:bulletEnabled val="1"/>
        </dgm:presLayoutVars>
      </dgm:prSet>
      <dgm:spPr/>
    </dgm:pt>
    <dgm:pt modelId="{F6C64F10-0981-504E-B6FB-84005F7D96C9}" type="pres">
      <dgm:prSet presAssocID="{8DCEAC7B-3419-3049-B7E7-CBB17E37EFDC}" presName="aSpace2" presStyleCnt="0"/>
      <dgm:spPr/>
    </dgm:pt>
    <dgm:pt modelId="{5E81ED20-D1CC-0445-9701-7C670FE1A2EB}" type="pres">
      <dgm:prSet presAssocID="{8AF5A90D-E972-854C-B811-6576E2B52072}" presName="childNode" presStyleLbl="node1" presStyleIdx="5" presStyleCnt="6">
        <dgm:presLayoutVars>
          <dgm:bulletEnabled val="1"/>
        </dgm:presLayoutVars>
      </dgm:prSet>
      <dgm:spPr/>
    </dgm:pt>
  </dgm:ptLst>
  <dgm:cxnLst>
    <dgm:cxn modelId="{D028FE0F-9E3E-F840-A41C-96AC2294419F}" type="presOf" srcId="{50EE5ED1-79E0-4D4D-82CD-AF92F2A88F0D}" destId="{E3E4554B-541A-B142-8670-28BBE64AC574}" srcOrd="0" destOrd="0" presId="urn:microsoft.com/office/officeart/2005/8/layout/lProcess2"/>
    <dgm:cxn modelId="{00D8F51F-DA10-E54B-A3DD-2099C703875F}" srcId="{50EE5ED1-79E0-4D4D-82CD-AF92F2A88F0D}" destId="{DF915CE5-FE93-D349-BC6E-6F29D16E451F}" srcOrd="0" destOrd="0" parTransId="{4F667347-7F23-3945-A792-3A9FA3DFDF4F}" sibTransId="{F1CC7459-8758-1D48-A1A6-A44276D0FB32}"/>
    <dgm:cxn modelId="{D798A928-A138-C94C-AB04-27D061AAA0CA}" type="presOf" srcId="{8DCEAC7B-3419-3049-B7E7-CBB17E37EFDC}" destId="{DE47A50C-93F8-F245-9EBC-DF4F6409519A}" srcOrd="0" destOrd="0" presId="urn:microsoft.com/office/officeart/2005/8/layout/lProcess2"/>
    <dgm:cxn modelId="{DE769C2A-26EB-4D4B-85CA-A80AE63444BC}" srcId="{50EE5ED1-79E0-4D4D-82CD-AF92F2A88F0D}" destId="{A3DE2970-38FD-7043-A04B-EEE434A9CC7B}" srcOrd="1" destOrd="0" parTransId="{CC2C8663-E0C1-574B-96D6-CE579395B259}" sibTransId="{50213613-0AFA-6649-8E38-8291E4C670BD}"/>
    <dgm:cxn modelId="{53AA3E4E-9C1E-7043-9AD1-58FD6F727168}" type="presOf" srcId="{50EE5ED1-79E0-4D4D-82CD-AF92F2A88F0D}" destId="{7314023F-C137-F341-84A6-B0DE32704772}" srcOrd="1" destOrd="0" presId="urn:microsoft.com/office/officeart/2005/8/layout/lProcess2"/>
    <dgm:cxn modelId="{B321D852-37FF-7446-A748-A67FE0D0534B}" type="presOf" srcId="{8AF5A90D-E972-854C-B811-6576E2B52072}" destId="{5E81ED20-D1CC-0445-9701-7C670FE1A2EB}" srcOrd="0" destOrd="0" presId="urn:microsoft.com/office/officeart/2005/8/layout/lProcess2"/>
    <dgm:cxn modelId="{02022C83-981F-EE4E-95EE-D7E81FC6A13A}" type="presOf" srcId="{DF915CE5-FE93-D349-BC6E-6F29D16E451F}" destId="{9B629B5F-52C8-5344-A9BC-D5DC9F3A9500}" srcOrd="0" destOrd="0" presId="urn:microsoft.com/office/officeart/2005/8/layout/lProcess2"/>
    <dgm:cxn modelId="{B5BDE385-03ED-024C-852F-7B38AF88B8C7}" srcId="{B284CD37-90E8-8743-961C-D4C4FBF3A2D6}" destId="{50EE5ED1-79E0-4D4D-82CD-AF92F2A88F0D}" srcOrd="0" destOrd="0" parTransId="{74D433F1-5156-8547-84FB-D5A82F3A84D1}" sibTransId="{2BEBD0F3-5D4D-2242-9AC8-32AEA7C1DE00}"/>
    <dgm:cxn modelId="{36383898-B98B-0D47-B63D-E29C2AE4021F}" type="presOf" srcId="{B284CD37-90E8-8743-961C-D4C4FBF3A2D6}" destId="{7DE6A3AE-2027-BF45-97BF-24335DBB4612}" srcOrd="0" destOrd="0" presId="urn:microsoft.com/office/officeart/2005/8/layout/lProcess2"/>
    <dgm:cxn modelId="{0EBAD3C5-3325-3446-8962-3A5E04B3186B}" srcId="{50EE5ED1-79E0-4D4D-82CD-AF92F2A88F0D}" destId="{31355ACA-0B25-F849-AAAE-19F7C84EFC2C}" srcOrd="3" destOrd="0" parTransId="{418EE278-31F6-5F42-B700-203506B19691}" sibTransId="{6F88FD9C-8601-F94D-92CF-270EE06BEBDD}"/>
    <dgm:cxn modelId="{AE948FDE-D6D4-9D43-AE16-F2A7D8E9AF07}" type="presOf" srcId="{31355ACA-0B25-F849-AAAE-19F7C84EFC2C}" destId="{0BD533EE-2256-2042-AD58-30AF5CA9F1EC}" srcOrd="0" destOrd="0" presId="urn:microsoft.com/office/officeart/2005/8/layout/lProcess2"/>
    <dgm:cxn modelId="{FC7807E6-E2E0-6C44-AE1F-3DB551DDF300}" srcId="{50EE5ED1-79E0-4D4D-82CD-AF92F2A88F0D}" destId="{8DCEAC7B-3419-3049-B7E7-CBB17E37EFDC}" srcOrd="4" destOrd="0" parTransId="{61F3D990-0009-A043-A074-6142EF968570}" sibTransId="{B8BE6287-84C3-124B-9385-789DBC83CBED}"/>
    <dgm:cxn modelId="{1AC5A1F0-50FE-4342-A2F3-AA604A591D9C}" srcId="{50EE5ED1-79E0-4D4D-82CD-AF92F2A88F0D}" destId="{AE9E8334-3DDC-5548-9B8A-38DE76B3D07D}" srcOrd="2" destOrd="0" parTransId="{67CD4AA1-EA25-8A40-B590-07BF6F98DAFD}" sibTransId="{48A2E262-F09B-4A46-BB5F-3DC5377E0814}"/>
    <dgm:cxn modelId="{DC5B67F4-6951-CD49-8446-888BFC6C469D}" type="presOf" srcId="{AE9E8334-3DDC-5548-9B8A-38DE76B3D07D}" destId="{29CE2986-9EB7-4F48-8173-9B36FC195C11}" srcOrd="0" destOrd="0" presId="urn:microsoft.com/office/officeart/2005/8/layout/lProcess2"/>
    <dgm:cxn modelId="{946782FA-7B90-0045-8FAA-C80C77D923E4}" srcId="{50EE5ED1-79E0-4D4D-82CD-AF92F2A88F0D}" destId="{8AF5A90D-E972-854C-B811-6576E2B52072}" srcOrd="5" destOrd="0" parTransId="{0DB3F4DE-14C4-0646-99E8-DB88B4E60709}" sibTransId="{49D85FC2-D322-6B41-9821-8281F73C81F8}"/>
    <dgm:cxn modelId="{C003BEFB-3D2B-AA49-8EF8-8F47CFC284B2}" type="presOf" srcId="{A3DE2970-38FD-7043-A04B-EEE434A9CC7B}" destId="{9316D931-370D-4441-8E67-06FCBFD05A0E}" srcOrd="0" destOrd="0" presId="urn:microsoft.com/office/officeart/2005/8/layout/lProcess2"/>
    <dgm:cxn modelId="{A185C060-53B4-E247-9EFF-5A78E18BBCAA}" type="presParOf" srcId="{7DE6A3AE-2027-BF45-97BF-24335DBB4612}" destId="{2BEBC068-3ED6-C14C-A8AA-0B75E10B1F0E}" srcOrd="0" destOrd="0" presId="urn:microsoft.com/office/officeart/2005/8/layout/lProcess2"/>
    <dgm:cxn modelId="{D5904197-DECD-0E48-9A32-6C28F23B5184}" type="presParOf" srcId="{2BEBC068-3ED6-C14C-A8AA-0B75E10B1F0E}" destId="{E3E4554B-541A-B142-8670-28BBE64AC574}" srcOrd="0" destOrd="0" presId="urn:microsoft.com/office/officeart/2005/8/layout/lProcess2"/>
    <dgm:cxn modelId="{9AF95139-899F-744A-B017-13A0D7A25B0D}" type="presParOf" srcId="{2BEBC068-3ED6-C14C-A8AA-0B75E10B1F0E}" destId="{7314023F-C137-F341-84A6-B0DE32704772}" srcOrd="1" destOrd="0" presId="urn:microsoft.com/office/officeart/2005/8/layout/lProcess2"/>
    <dgm:cxn modelId="{65AF09E8-E546-8146-8400-AE127634BA73}" type="presParOf" srcId="{2BEBC068-3ED6-C14C-A8AA-0B75E10B1F0E}" destId="{8F673A45-54E6-1043-B5D3-9422EB017F99}" srcOrd="2" destOrd="0" presId="urn:microsoft.com/office/officeart/2005/8/layout/lProcess2"/>
    <dgm:cxn modelId="{C7E8A0FC-E673-0943-95C1-22AD34007889}" type="presParOf" srcId="{8F673A45-54E6-1043-B5D3-9422EB017F99}" destId="{770F59FA-CD89-D944-9D69-39CAACBB3903}" srcOrd="0" destOrd="0" presId="urn:microsoft.com/office/officeart/2005/8/layout/lProcess2"/>
    <dgm:cxn modelId="{F929CD47-8422-9D4C-997E-1764BB00C161}" type="presParOf" srcId="{770F59FA-CD89-D944-9D69-39CAACBB3903}" destId="{9B629B5F-52C8-5344-A9BC-D5DC9F3A9500}" srcOrd="0" destOrd="0" presId="urn:microsoft.com/office/officeart/2005/8/layout/lProcess2"/>
    <dgm:cxn modelId="{6FF61272-ECC7-4749-9260-7883301A2DC0}" type="presParOf" srcId="{770F59FA-CD89-D944-9D69-39CAACBB3903}" destId="{96A66134-33A6-9F4A-AEB7-220E1078A531}" srcOrd="1" destOrd="0" presId="urn:microsoft.com/office/officeart/2005/8/layout/lProcess2"/>
    <dgm:cxn modelId="{022F6320-178E-334F-8134-8C0365FDFD85}" type="presParOf" srcId="{770F59FA-CD89-D944-9D69-39CAACBB3903}" destId="{9316D931-370D-4441-8E67-06FCBFD05A0E}" srcOrd="2" destOrd="0" presId="urn:microsoft.com/office/officeart/2005/8/layout/lProcess2"/>
    <dgm:cxn modelId="{A30600BC-E7CC-0A48-BAA3-998B6B44C5A9}" type="presParOf" srcId="{770F59FA-CD89-D944-9D69-39CAACBB3903}" destId="{954CA3F8-4742-2444-95DC-3AFC2020A3AA}" srcOrd="3" destOrd="0" presId="urn:microsoft.com/office/officeart/2005/8/layout/lProcess2"/>
    <dgm:cxn modelId="{1493F7AB-F334-1242-A268-6B38B8D9E595}" type="presParOf" srcId="{770F59FA-CD89-D944-9D69-39CAACBB3903}" destId="{29CE2986-9EB7-4F48-8173-9B36FC195C11}" srcOrd="4" destOrd="0" presId="urn:microsoft.com/office/officeart/2005/8/layout/lProcess2"/>
    <dgm:cxn modelId="{3F3F6F0B-7FA1-8346-B627-018202BEDF96}" type="presParOf" srcId="{770F59FA-CD89-D944-9D69-39CAACBB3903}" destId="{9EDA9A42-8B97-2748-94E5-38AA820F461A}" srcOrd="5" destOrd="0" presId="urn:microsoft.com/office/officeart/2005/8/layout/lProcess2"/>
    <dgm:cxn modelId="{DB87343D-BFFA-6547-8FD2-EAA1D334BCBF}" type="presParOf" srcId="{770F59FA-CD89-D944-9D69-39CAACBB3903}" destId="{0BD533EE-2256-2042-AD58-30AF5CA9F1EC}" srcOrd="6" destOrd="0" presId="urn:microsoft.com/office/officeart/2005/8/layout/lProcess2"/>
    <dgm:cxn modelId="{B230DF15-C065-1E44-835B-5E06333BA6D3}" type="presParOf" srcId="{770F59FA-CD89-D944-9D69-39CAACBB3903}" destId="{069CD380-2BE7-964E-9C5F-83401C25BDAC}" srcOrd="7" destOrd="0" presId="urn:microsoft.com/office/officeart/2005/8/layout/lProcess2"/>
    <dgm:cxn modelId="{74AC801B-E437-184C-81E1-3A6EF7E3B5F0}" type="presParOf" srcId="{770F59FA-CD89-D944-9D69-39CAACBB3903}" destId="{DE47A50C-93F8-F245-9EBC-DF4F6409519A}" srcOrd="8" destOrd="0" presId="urn:microsoft.com/office/officeart/2005/8/layout/lProcess2"/>
    <dgm:cxn modelId="{A9480939-36F1-B842-8C8D-C9A0E86CAA82}" type="presParOf" srcId="{770F59FA-CD89-D944-9D69-39CAACBB3903}" destId="{F6C64F10-0981-504E-B6FB-84005F7D96C9}" srcOrd="9" destOrd="0" presId="urn:microsoft.com/office/officeart/2005/8/layout/lProcess2"/>
    <dgm:cxn modelId="{739AF829-9961-6B47-8DCA-723D795C2251}" type="presParOf" srcId="{770F59FA-CD89-D944-9D69-39CAACBB3903}" destId="{5E81ED20-D1CC-0445-9701-7C670FE1A2EB}"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4554B-541A-B142-8670-28BBE64AC574}">
      <dsp:nvSpPr>
        <dsp:cNvPr id="0" name=""/>
        <dsp:cNvSpPr/>
      </dsp:nvSpPr>
      <dsp:spPr>
        <a:xfrm>
          <a:off x="0" y="0"/>
          <a:ext cx="8128000"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Principal Organs of the United Nations System</a:t>
          </a:r>
        </a:p>
      </dsp:txBody>
      <dsp:txXfrm>
        <a:off x="0" y="0"/>
        <a:ext cx="8128000" cy="1625600"/>
      </dsp:txXfrm>
    </dsp:sp>
    <dsp:sp modelId="{9B629B5F-52C8-5344-A9BC-D5DC9F3A9500}">
      <dsp:nvSpPr>
        <dsp:cNvPr id="0" name=""/>
        <dsp:cNvSpPr/>
      </dsp:nvSpPr>
      <dsp:spPr>
        <a:xfrm>
          <a:off x="812799" y="1625864"/>
          <a:ext cx="6502400" cy="520237"/>
        </a:xfrm>
        <a:prstGeom prst="roundRect">
          <a:avLst>
            <a:gd name="adj" fmla="val 10000"/>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General Assembly</a:t>
          </a:r>
        </a:p>
      </dsp:txBody>
      <dsp:txXfrm>
        <a:off x="828036" y="1641101"/>
        <a:ext cx="6471926" cy="489763"/>
      </dsp:txXfrm>
    </dsp:sp>
    <dsp:sp modelId="{9316D931-370D-4441-8E67-06FCBFD05A0E}">
      <dsp:nvSpPr>
        <dsp:cNvPr id="0" name=""/>
        <dsp:cNvSpPr/>
      </dsp:nvSpPr>
      <dsp:spPr>
        <a:xfrm>
          <a:off x="812799" y="2226138"/>
          <a:ext cx="6502400" cy="520237"/>
        </a:xfrm>
        <a:prstGeom prst="roundRect">
          <a:avLst>
            <a:gd name="adj" fmla="val 10000"/>
          </a:avLst>
        </a:prstGeom>
        <a:solidFill>
          <a:schemeClr val="accent1">
            <a:alpha val="90000"/>
            <a:hueOff val="0"/>
            <a:satOff val="0"/>
            <a:lumOff val="0"/>
            <a:alphaOff val="-8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Security Council</a:t>
          </a:r>
        </a:p>
      </dsp:txBody>
      <dsp:txXfrm>
        <a:off x="828036" y="2241375"/>
        <a:ext cx="6471926" cy="489763"/>
      </dsp:txXfrm>
    </dsp:sp>
    <dsp:sp modelId="{29CE2986-9EB7-4F48-8173-9B36FC195C11}">
      <dsp:nvSpPr>
        <dsp:cNvPr id="0" name=""/>
        <dsp:cNvSpPr/>
      </dsp:nvSpPr>
      <dsp:spPr>
        <a:xfrm>
          <a:off x="812799" y="2826411"/>
          <a:ext cx="6502400" cy="520237"/>
        </a:xfrm>
        <a:prstGeom prst="roundRect">
          <a:avLst>
            <a:gd name="adj" fmla="val 10000"/>
          </a:avLst>
        </a:prstGeom>
        <a:solidFill>
          <a:schemeClr val="accent1">
            <a:alpha val="90000"/>
            <a:hueOff val="0"/>
            <a:satOff val="0"/>
            <a:lumOff val="0"/>
            <a:alphaOff val="-16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Economic and Social Council</a:t>
          </a:r>
        </a:p>
      </dsp:txBody>
      <dsp:txXfrm>
        <a:off x="828036" y="2841648"/>
        <a:ext cx="6471926" cy="489763"/>
      </dsp:txXfrm>
    </dsp:sp>
    <dsp:sp modelId="{0BD533EE-2256-2042-AD58-30AF5CA9F1EC}">
      <dsp:nvSpPr>
        <dsp:cNvPr id="0" name=""/>
        <dsp:cNvSpPr/>
      </dsp:nvSpPr>
      <dsp:spPr>
        <a:xfrm>
          <a:off x="812799" y="3426685"/>
          <a:ext cx="6502400" cy="520237"/>
        </a:xfrm>
        <a:prstGeom prst="roundRect">
          <a:avLst>
            <a:gd name="adj" fmla="val 10000"/>
          </a:avLst>
        </a:prstGeom>
        <a:solidFill>
          <a:schemeClr val="accent1">
            <a:alpha val="90000"/>
            <a:hueOff val="0"/>
            <a:satOff val="0"/>
            <a:lumOff val="0"/>
            <a:alphaOff val="-24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Secretariat</a:t>
          </a:r>
        </a:p>
      </dsp:txBody>
      <dsp:txXfrm>
        <a:off x="828036" y="3441922"/>
        <a:ext cx="6471926" cy="489763"/>
      </dsp:txXfrm>
    </dsp:sp>
    <dsp:sp modelId="{DE47A50C-93F8-F245-9EBC-DF4F6409519A}">
      <dsp:nvSpPr>
        <dsp:cNvPr id="0" name=""/>
        <dsp:cNvSpPr/>
      </dsp:nvSpPr>
      <dsp:spPr>
        <a:xfrm>
          <a:off x="812799" y="4026958"/>
          <a:ext cx="6502400" cy="520237"/>
        </a:xfrm>
        <a:prstGeom prst="roundRect">
          <a:avLst>
            <a:gd name="adj" fmla="val 10000"/>
          </a:avLst>
        </a:prstGeom>
        <a:solidFill>
          <a:schemeClr val="accent1">
            <a:alpha val="90000"/>
            <a:hueOff val="0"/>
            <a:satOff val="0"/>
            <a:lumOff val="0"/>
            <a:alphaOff val="-32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International Court of Justice</a:t>
          </a:r>
        </a:p>
      </dsp:txBody>
      <dsp:txXfrm>
        <a:off x="828036" y="4042195"/>
        <a:ext cx="6471926" cy="489763"/>
      </dsp:txXfrm>
    </dsp:sp>
    <dsp:sp modelId="{5E81ED20-D1CC-0445-9701-7C670FE1A2EB}">
      <dsp:nvSpPr>
        <dsp:cNvPr id="0" name=""/>
        <dsp:cNvSpPr/>
      </dsp:nvSpPr>
      <dsp:spPr>
        <a:xfrm>
          <a:off x="812799" y="4627232"/>
          <a:ext cx="6502400" cy="520237"/>
        </a:xfrm>
        <a:prstGeom prst="roundRect">
          <a:avLst>
            <a:gd name="adj" fmla="val 10000"/>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Trusteeship Council</a:t>
          </a:r>
        </a:p>
      </dsp:txBody>
      <dsp:txXfrm>
        <a:off x="828036" y="4642469"/>
        <a:ext cx="6471926" cy="4897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00F444-F2BE-4BC8-94E0-414CFBEF133D}" type="datetimeFigureOut">
              <a:rPr lang="en-US" smtClean="0"/>
              <a:t>11/30/18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E679ED-BE6B-4C68-A151-3FA9F8EEDC0B}" type="slidenum">
              <a:rPr lang="en-US" smtClean="0"/>
              <a:t>‹#›</a:t>
            </a:fld>
            <a:endParaRPr lang="en-US"/>
          </a:p>
        </p:txBody>
      </p:sp>
    </p:spTree>
    <p:extLst>
      <p:ext uri="{BB962C8B-B14F-4D97-AF65-F5344CB8AC3E}">
        <p14:creationId xmlns:p14="http://schemas.microsoft.com/office/powerpoint/2010/main" val="1839266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8FD1864-76E3-AF4A-8EAD-E7A0F986505E}" type="datetimeFigureOut">
              <a:rPr lang="en-US" smtClean="0"/>
              <a:t>11/30/18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EA87744-BA5B-F64C-82A7-E539FE38D7C4}" type="slidenum">
              <a:rPr lang="en-US" smtClean="0"/>
              <a:t>‹#›</a:t>
            </a:fld>
            <a:endParaRPr lang="en-US"/>
          </a:p>
        </p:txBody>
      </p:sp>
    </p:spTree>
    <p:extLst>
      <p:ext uri="{BB962C8B-B14F-4D97-AF65-F5344CB8AC3E}">
        <p14:creationId xmlns:p14="http://schemas.microsoft.com/office/powerpoint/2010/main" val="4892421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7744-BA5B-F64C-82A7-E539FE38D7C4}" type="slidenum">
              <a:rPr lang="en-US" smtClean="0"/>
              <a:t>20</a:t>
            </a:fld>
            <a:endParaRPr lang="en-US"/>
          </a:p>
        </p:txBody>
      </p:sp>
    </p:spTree>
    <p:extLst>
      <p:ext uri="{BB962C8B-B14F-4D97-AF65-F5344CB8AC3E}">
        <p14:creationId xmlns:p14="http://schemas.microsoft.com/office/powerpoint/2010/main" val="204956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87744-BA5B-F64C-82A7-E539FE38D7C4}" type="slidenum">
              <a:rPr lang="en-US" smtClean="0"/>
              <a:t>27</a:t>
            </a:fld>
            <a:endParaRPr lang="en-US"/>
          </a:p>
        </p:txBody>
      </p:sp>
    </p:spTree>
    <p:extLst>
      <p:ext uri="{BB962C8B-B14F-4D97-AF65-F5344CB8AC3E}">
        <p14:creationId xmlns:p14="http://schemas.microsoft.com/office/powerpoint/2010/main" val="245233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7744-BA5B-F64C-82A7-E539FE38D7C4}" type="slidenum">
              <a:rPr lang="en-US" smtClean="0"/>
              <a:t>31</a:t>
            </a:fld>
            <a:endParaRPr lang="en-US"/>
          </a:p>
        </p:txBody>
      </p:sp>
    </p:spTree>
    <p:extLst>
      <p:ext uri="{BB962C8B-B14F-4D97-AF65-F5344CB8AC3E}">
        <p14:creationId xmlns:p14="http://schemas.microsoft.com/office/powerpoint/2010/main" val="352615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7744-BA5B-F64C-82A7-E539FE38D7C4}" type="slidenum">
              <a:rPr lang="en-US" smtClean="0"/>
              <a:t>32</a:t>
            </a:fld>
            <a:endParaRPr lang="en-US"/>
          </a:p>
        </p:txBody>
      </p:sp>
    </p:spTree>
    <p:extLst>
      <p:ext uri="{BB962C8B-B14F-4D97-AF65-F5344CB8AC3E}">
        <p14:creationId xmlns:p14="http://schemas.microsoft.com/office/powerpoint/2010/main" val="360371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7744-BA5B-F64C-82A7-E539FE38D7C4}" type="slidenum">
              <a:rPr lang="en-US" smtClean="0"/>
              <a:t>33</a:t>
            </a:fld>
            <a:endParaRPr lang="en-US"/>
          </a:p>
        </p:txBody>
      </p:sp>
    </p:spTree>
    <p:extLst>
      <p:ext uri="{BB962C8B-B14F-4D97-AF65-F5344CB8AC3E}">
        <p14:creationId xmlns:p14="http://schemas.microsoft.com/office/powerpoint/2010/main" val="182479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7744-BA5B-F64C-82A7-E539FE38D7C4}" type="slidenum">
              <a:rPr lang="en-US" smtClean="0"/>
              <a:t>38</a:t>
            </a:fld>
            <a:endParaRPr lang="en-US"/>
          </a:p>
        </p:txBody>
      </p:sp>
    </p:spTree>
    <p:extLst>
      <p:ext uri="{BB962C8B-B14F-4D97-AF65-F5344CB8AC3E}">
        <p14:creationId xmlns:p14="http://schemas.microsoft.com/office/powerpoint/2010/main" val="234598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274F52-C9AF-42FF-A3E5-E3D0CC6C3E98}"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74F52-C9AF-42FF-A3E5-E3D0CC6C3E98}"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74F52-C9AF-42FF-A3E5-E3D0CC6C3E98}"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74F52-C9AF-42FF-A3E5-E3D0CC6C3E98}"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74F52-C9AF-42FF-A3E5-E3D0CC6C3E98}" type="datetimeFigureOut">
              <a:rPr lang="en-US" smtClean="0"/>
              <a:t>11/30/18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274F52-C9AF-42FF-A3E5-E3D0CC6C3E98}"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274F52-C9AF-42FF-A3E5-E3D0CC6C3E98}" type="datetimeFigureOut">
              <a:rPr lang="en-US" smtClean="0"/>
              <a:t>11/30/18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274F52-C9AF-42FF-A3E5-E3D0CC6C3E98}" type="datetimeFigureOut">
              <a:rPr lang="en-US" smtClean="0"/>
              <a:t>11/30/18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74F52-C9AF-42FF-A3E5-E3D0CC6C3E98}" type="datetimeFigureOut">
              <a:rPr lang="en-US" smtClean="0"/>
              <a:t>11/30/18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74F52-C9AF-42FF-A3E5-E3D0CC6C3E98}"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74F52-C9AF-42FF-A3E5-E3D0CC6C3E98}" type="datetimeFigureOut">
              <a:rPr lang="en-US" smtClean="0"/>
              <a:t>11/30/18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9DE22-169C-492A-907D-75EAE8C1E3E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74F52-C9AF-42FF-A3E5-E3D0CC6C3E98}" type="datetimeFigureOut">
              <a:rPr lang="en-US" smtClean="0"/>
              <a:t>11/30/18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9DE22-169C-492A-907D-75EAE8C1E3E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4LQHc_O0KAw&amp;feature=youtu.be"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715853"/>
            <a:ext cx="11355294" cy="1325563"/>
          </a:xfrm>
        </p:spPr>
        <p:txBody>
          <a:bodyPr>
            <a:noAutofit/>
          </a:bodyPr>
          <a:lstStyle/>
          <a:p>
            <a:pPr algn="ctr"/>
            <a:r>
              <a:rPr lang="en-US" sz="2800" b="1" dirty="0">
                <a:latin typeface="Helvetica"/>
                <a:cs typeface="Helvetica"/>
              </a:rPr>
              <a:t>Paragraphs 138-139 of the World Summit Outcome Document</a:t>
            </a:r>
            <a:br>
              <a:rPr lang="en-US" sz="2800" b="1" dirty="0"/>
            </a:br>
            <a:endParaRPr lang="en-US" sz="2800" dirty="0"/>
          </a:p>
        </p:txBody>
      </p:sp>
      <p:sp>
        <p:nvSpPr>
          <p:cNvPr id="3" name="Content Placeholder 2"/>
          <p:cNvSpPr>
            <a:spLocks noGrp="1"/>
          </p:cNvSpPr>
          <p:nvPr>
            <p:ph idx="1"/>
          </p:nvPr>
        </p:nvSpPr>
        <p:spPr>
          <a:xfrm>
            <a:off x="838200" y="2183863"/>
            <a:ext cx="10515600" cy="3993099"/>
          </a:xfrm>
        </p:spPr>
        <p:txBody>
          <a:bodyPr>
            <a:noAutofit/>
          </a:bodyPr>
          <a:lstStyle/>
          <a:p>
            <a:pPr marL="0" indent="0" algn="just">
              <a:buNone/>
            </a:pPr>
            <a:r>
              <a:rPr lang="en-US" sz="2400" dirty="0">
                <a:latin typeface="Helvetica Light"/>
                <a:cs typeface="Helvetica Light"/>
              </a:rPr>
              <a:t>138. Each individual State has </a:t>
            </a:r>
            <a:r>
              <a:rPr lang="en-US" sz="2400" dirty="0">
                <a:solidFill>
                  <a:srgbClr val="FF8600"/>
                </a:solidFill>
                <a:latin typeface="Helvetica Light"/>
                <a:cs typeface="Helvetica Light"/>
              </a:rPr>
              <a:t>the responsibility to protect </a:t>
            </a:r>
            <a:r>
              <a:rPr lang="en-US" sz="2400" dirty="0">
                <a:latin typeface="Helvetica Light"/>
                <a:cs typeface="Helvetica Light"/>
              </a:rPr>
              <a:t>its populations from genocide, war crimes, ethnic cleansing and crimes against humanity. This responsibility entails the prevention of such crimes, including their incitement, through appropriate and necessary means. We accept that responsibility and will act in accordance with it. The international community should, as appropriate, encourage and help States to exercise this responsibility and support the United Nations in establishing an early warning capability.</a:t>
            </a:r>
          </a:p>
          <a:p>
            <a:pPr marL="0" indent="0" algn="just">
              <a:buNone/>
            </a:pPr>
            <a:br>
              <a:rPr lang="en-US" sz="2800" dirty="0"/>
            </a:br>
            <a:endParaRPr lang="en-US" sz="2800" dirty="0"/>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grpSp>
        <p:nvGrpSpPr>
          <p:cNvPr id="10" name="Group 9"/>
          <p:cNvGrpSpPr/>
          <p:nvPr/>
        </p:nvGrpSpPr>
        <p:grpSpPr>
          <a:xfrm>
            <a:off x="6764018" y="6350387"/>
            <a:ext cx="5267149" cy="369332"/>
            <a:chOff x="6764018" y="6350387"/>
            <a:chExt cx="5267149" cy="369332"/>
          </a:xfrm>
        </p:grpSpPr>
        <p:sp>
          <p:nvSpPr>
            <p:cNvPr id="11" name="Rectangle 10"/>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a:t>
              </a:r>
            </a:p>
          </p:txBody>
        </p:sp>
      </p:grpSp>
    </p:spTree>
    <p:extLst>
      <p:ext uri="{BB962C8B-B14F-4D97-AF65-F5344CB8AC3E}">
        <p14:creationId xmlns:p14="http://schemas.microsoft.com/office/powerpoint/2010/main" val="981538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21" y="2766855"/>
            <a:ext cx="9753600" cy="1293592"/>
          </a:xfrm>
        </p:spPr>
        <p:txBody>
          <a:bodyPr>
            <a:normAutofit fontScale="90000"/>
          </a:bodyPr>
          <a:lstStyle/>
          <a:p>
            <a:pPr algn="ctr"/>
            <a:r>
              <a:rPr lang="en-US" dirty="0">
                <a:latin typeface="Helvetica"/>
                <a:cs typeface="Helvetica"/>
              </a:rPr>
              <a:t>Activity: Identification of Crimes</a:t>
            </a:r>
          </a:p>
        </p:txBody>
      </p:sp>
      <p:sp>
        <p:nvSpPr>
          <p:cNvPr id="10" name="Rectangle 9"/>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3" name="TextBox 12"/>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10</a:t>
            </a:r>
          </a:p>
        </p:txBody>
      </p:sp>
      <p:sp>
        <p:nvSpPr>
          <p:cNvPr id="7" name="Rectangle 6">
            <a:extLst>
              <a:ext uri="{FF2B5EF4-FFF2-40B4-BE49-F238E27FC236}">
                <a16:creationId xmlns:a16="http://schemas.microsoft.com/office/drawing/2014/main" id="{06B627DD-318C-184C-992A-46042BB51877}"/>
              </a:ext>
            </a:extLst>
          </p:cNvPr>
          <p:cNvSpPr/>
          <p:nvPr/>
        </p:nvSpPr>
        <p:spPr>
          <a:xfrm>
            <a:off x="6620886" y="6350387"/>
            <a:ext cx="5452078"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08018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9476"/>
            <a:ext cx="10515600" cy="762217"/>
          </a:xfrm>
        </p:spPr>
        <p:txBody>
          <a:bodyPr>
            <a:normAutofit/>
          </a:bodyPr>
          <a:lstStyle/>
          <a:p>
            <a:pPr algn="ctr"/>
            <a:r>
              <a:rPr lang="en-US" sz="2800" b="1" dirty="0">
                <a:latin typeface="Helvetica"/>
                <a:cs typeface="Helvetica"/>
              </a:rPr>
              <a:t>Guinea </a:t>
            </a:r>
          </a:p>
        </p:txBody>
      </p:sp>
      <p:sp>
        <p:nvSpPr>
          <p:cNvPr id="3" name="Content Placeholder 2"/>
          <p:cNvSpPr>
            <a:spLocks noGrp="1"/>
          </p:cNvSpPr>
          <p:nvPr>
            <p:ph idx="1"/>
          </p:nvPr>
        </p:nvSpPr>
        <p:spPr>
          <a:xfrm>
            <a:off x="838200" y="977030"/>
            <a:ext cx="10515600" cy="5599134"/>
          </a:xfrm>
        </p:spPr>
        <p:txBody>
          <a:bodyPr>
            <a:normAutofit fontScale="85000" lnSpcReduction="20000"/>
          </a:bodyPr>
          <a:lstStyle/>
          <a:p>
            <a:endParaRPr lang="en-US" b="1" dirty="0"/>
          </a:p>
          <a:p>
            <a:pPr algn="just">
              <a:lnSpc>
                <a:spcPct val="110000"/>
              </a:lnSpc>
              <a:spcAft>
                <a:spcPts val="600"/>
              </a:spcAft>
              <a:buFont typeface="Wingdings" charset="2"/>
              <a:buChar char="§"/>
            </a:pPr>
            <a:r>
              <a:rPr lang="en-US" sz="2400" dirty="0">
                <a:latin typeface="Helvetica Light"/>
                <a:cs typeface="Helvetica Light"/>
              </a:rPr>
              <a:t>During December 2008 the military in Guinea staged a coup, forming a junta government. </a:t>
            </a:r>
          </a:p>
          <a:p>
            <a:pPr lvl="0" algn="just">
              <a:lnSpc>
                <a:spcPct val="110000"/>
              </a:lnSpc>
              <a:spcAft>
                <a:spcPts val="600"/>
              </a:spcAft>
              <a:buFont typeface="Wingdings" charset="2"/>
              <a:buChar char="§"/>
            </a:pPr>
            <a:r>
              <a:rPr lang="en-US" sz="2400" dirty="0">
                <a:latin typeface="Helvetica Light"/>
                <a:cs typeface="Helvetica Light"/>
              </a:rPr>
              <a:t>The leader of the junta, Captain Moussa </a:t>
            </a:r>
            <a:r>
              <a:rPr lang="en-US" sz="2400" dirty="0" err="1">
                <a:latin typeface="Helvetica Light"/>
                <a:cs typeface="Helvetica Light"/>
              </a:rPr>
              <a:t>Dadis</a:t>
            </a:r>
            <a:r>
              <a:rPr lang="en-US" sz="2400" dirty="0">
                <a:latin typeface="Helvetica Light"/>
                <a:cs typeface="Helvetica Light"/>
              </a:rPr>
              <a:t> </a:t>
            </a:r>
            <a:r>
              <a:rPr lang="en-US" sz="2400" dirty="0" err="1">
                <a:latin typeface="Helvetica Light"/>
                <a:cs typeface="Helvetica Light"/>
              </a:rPr>
              <a:t>Camara</a:t>
            </a:r>
            <a:r>
              <a:rPr lang="en-US" sz="2400" dirty="0">
                <a:latin typeface="Helvetica Light"/>
                <a:cs typeface="Helvetica Light"/>
              </a:rPr>
              <a:t>, pledged to abstain from running for president during the country’s January 2010 elections.</a:t>
            </a:r>
          </a:p>
          <a:p>
            <a:pPr lvl="0" algn="just">
              <a:lnSpc>
                <a:spcPct val="110000"/>
              </a:lnSpc>
              <a:spcAft>
                <a:spcPts val="600"/>
              </a:spcAft>
              <a:buFont typeface="Wingdings" charset="2"/>
              <a:buChar char="§"/>
            </a:pPr>
            <a:r>
              <a:rPr lang="en-US" sz="2400" dirty="0">
                <a:latin typeface="Helvetica Light"/>
                <a:cs typeface="Helvetica Light"/>
              </a:rPr>
              <a:t>During 2009 </a:t>
            </a:r>
            <a:r>
              <a:rPr lang="en-US" sz="2400" dirty="0" err="1">
                <a:latin typeface="Helvetica Light"/>
                <a:cs typeface="Helvetica Light"/>
              </a:rPr>
              <a:t>Camara</a:t>
            </a:r>
            <a:r>
              <a:rPr lang="en-US" sz="2400" dirty="0">
                <a:latin typeface="Helvetica Light"/>
                <a:cs typeface="Helvetica Light"/>
              </a:rPr>
              <a:t> broke his pledge, declaring his candidacy for the presidential race.</a:t>
            </a:r>
          </a:p>
          <a:p>
            <a:pPr lvl="0" algn="just">
              <a:lnSpc>
                <a:spcPct val="110000"/>
              </a:lnSpc>
              <a:spcAft>
                <a:spcPts val="600"/>
              </a:spcAft>
              <a:buFont typeface="Wingdings" charset="2"/>
              <a:buChar char="§"/>
            </a:pPr>
            <a:r>
              <a:rPr lang="en-US" sz="2400" dirty="0">
                <a:latin typeface="Helvetica Light"/>
                <a:cs typeface="Helvetica Light"/>
              </a:rPr>
              <a:t>This prompted opposition protests, which were banned in Guinea.</a:t>
            </a:r>
          </a:p>
          <a:p>
            <a:pPr lvl="0" algn="just">
              <a:lnSpc>
                <a:spcPct val="110000"/>
              </a:lnSpc>
              <a:spcAft>
                <a:spcPts val="600"/>
              </a:spcAft>
              <a:buFont typeface="Wingdings" charset="2"/>
              <a:buChar char="§"/>
            </a:pPr>
            <a:r>
              <a:rPr lang="en-US" sz="2400" dirty="0">
                <a:latin typeface="Helvetica Light"/>
                <a:cs typeface="Helvetica Light"/>
              </a:rPr>
              <a:t>On 28 September 2009 the opposition held a pro-democracy rally at a stadium in Conakry. During the rally hundreds of members of the government security forces entered the stadium and opened fire on the crowd. Other members of the security forces blocked the gates to prevent civilians from fleeing. </a:t>
            </a:r>
          </a:p>
          <a:p>
            <a:pPr lvl="0" algn="just">
              <a:lnSpc>
                <a:spcPct val="110000"/>
              </a:lnSpc>
              <a:spcAft>
                <a:spcPts val="600"/>
              </a:spcAft>
              <a:buFont typeface="Wingdings" charset="2"/>
              <a:buChar char="§"/>
            </a:pPr>
            <a:r>
              <a:rPr lang="en-US" sz="2400" dirty="0">
                <a:latin typeface="Helvetica Light"/>
                <a:cs typeface="Helvetica Light"/>
              </a:rPr>
              <a:t>At least 150 people were killed and over 1,200 were seriously injured. There were reports of security forces perpetrating rape and other forms of sexual violence targeting women and girls in the crowd. Groups of men were also arbitrarily detained by security forces. </a:t>
            </a:r>
          </a:p>
          <a:p>
            <a:endParaRPr lang="en-US" dirty="0"/>
          </a:p>
        </p:txBody>
      </p:sp>
      <p:sp>
        <p:nvSpPr>
          <p:cNvPr id="12" name="Rectangle 11"/>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11</a:t>
            </a:r>
          </a:p>
        </p:txBody>
      </p:sp>
      <p:sp>
        <p:nvSpPr>
          <p:cNvPr id="8" name="Rectangle 7">
            <a:extLst>
              <a:ext uri="{FF2B5EF4-FFF2-40B4-BE49-F238E27FC236}">
                <a16:creationId xmlns:a16="http://schemas.microsoft.com/office/drawing/2014/main" id="{459E978A-48FA-EF43-B2B4-3C1CF7C3DB10}"/>
              </a:ext>
            </a:extLst>
          </p:cNvPr>
          <p:cNvSpPr/>
          <p:nvPr/>
        </p:nvSpPr>
        <p:spPr>
          <a:xfrm>
            <a:off x="6620886" y="6350387"/>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20562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417"/>
            <a:ext cx="10515600" cy="636957"/>
          </a:xfrm>
        </p:spPr>
        <p:txBody>
          <a:bodyPr>
            <a:normAutofit/>
          </a:bodyPr>
          <a:lstStyle/>
          <a:p>
            <a:pPr algn="ctr"/>
            <a:r>
              <a:rPr lang="en-US" sz="2800" b="1" dirty="0">
                <a:latin typeface="Helvetica"/>
                <a:cs typeface="Helvetica"/>
              </a:rPr>
              <a:t>Catalonia (Spain)</a:t>
            </a:r>
          </a:p>
        </p:txBody>
      </p:sp>
      <p:sp>
        <p:nvSpPr>
          <p:cNvPr id="3" name="Content Placeholder 2"/>
          <p:cNvSpPr>
            <a:spLocks noGrp="1"/>
          </p:cNvSpPr>
          <p:nvPr>
            <p:ph idx="1"/>
          </p:nvPr>
        </p:nvSpPr>
        <p:spPr>
          <a:xfrm>
            <a:off x="838200" y="827169"/>
            <a:ext cx="10515600" cy="5761973"/>
          </a:xfrm>
        </p:spPr>
        <p:txBody>
          <a:bodyPr>
            <a:normAutofit fontScale="85000" lnSpcReduction="20000"/>
          </a:bodyPr>
          <a:lstStyle/>
          <a:p>
            <a:pPr marL="0" indent="0">
              <a:buNone/>
            </a:pPr>
            <a:endParaRPr lang="en-US" dirty="0"/>
          </a:p>
          <a:p>
            <a:pPr lvl="0" algn="just">
              <a:lnSpc>
                <a:spcPct val="110000"/>
              </a:lnSpc>
              <a:spcAft>
                <a:spcPts val="600"/>
              </a:spcAft>
              <a:buFont typeface="Wingdings" charset="2"/>
              <a:buChar char="§"/>
            </a:pPr>
            <a:r>
              <a:rPr lang="en-US" sz="2600" dirty="0">
                <a:latin typeface="Helvetica Light"/>
                <a:cs typeface="Helvetica Light"/>
              </a:rPr>
              <a:t>During 2017 the autonomous Spanish region of Catalonia scheduled a referendum to vote on whether there was popular support for gaining independence from Spain. </a:t>
            </a:r>
          </a:p>
          <a:p>
            <a:pPr lvl="0" algn="just">
              <a:lnSpc>
                <a:spcPct val="110000"/>
              </a:lnSpc>
              <a:spcAft>
                <a:spcPts val="600"/>
              </a:spcAft>
              <a:buFont typeface="Wingdings" charset="2"/>
              <a:buChar char="§"/>
            </a:pPr>
            <a:r>
              <a:rPr lang="en-US" sz="2600" dirty="0">
                <a:latin typeface="Helvetica Light"/>
                <a:cs typeface="Helvetica Light"/>
              </a:rPr>
              <a:t>The Spanish government declared the vote illegal on 7 September and the Constitutional Court suspended the referendum. </a:t>
            </a:r>
          </a:p>
          <a:p>
            <a:pPr lvl="0" algn="just">
              <a:lnSpc>
                <a:spcPct val="110000"/>
              </a:lnSpc>
              <a:spcAft>
                <a:spcPts val="600"/>
              </a:spcAft>
              <a:buFont typeface="Wingdings" charset="2"/>
              <a:buChar char="§"/>
            </a:pPr>
            <a:r>
              <a:rPr lang="en-US" sz="2600" dirty="0">
                <a:latin typeface="Helvetica Light"/>
                <a:cs typeface="Helvetica Light"/>
              </a:rPr>
              <a:t>Despite this, a referendum was held on 1 October. </a:t>
            </a:r>
          </a:p>
          <a:p>
            <a:pPr lvl="0" algn="just">
              <a:lnSpc>
                <a:spcPct val="110000"/>
              </a:lnSpc>
              <a:spcAft>
                <a:spcPts val="600"/>
              </a:spcAft>
              <a:buFont typeface="Wingdings" charset="2"/>
              <a:buChar char="§"/>
            </a:pPr>
            <a:r>
              <a:rPr lang="en-US" sz="2600" dirty="0">
                <a:latin typeface="Helvetica Light"/>
                <a:cs typeface="Helvetica Light"/>
              </a:rPr>
              <a:t>Prior to the referendum, the government tried to block the vote by disabling internet, confiscating ballots and threatening to detain Catalonian officials. </a:t>
            </a:r>
          </a:p>
          <a:p>
            <a:pPr lvl="0" algn="just">
              <a:lnSpc>
                <a:spcPct val="110000"/>
              </a:lnSpc>
              <a:spcAft>
                <a:spcPts val="600"/>
              </a:spcAft>
              <a:buFont typeface="Wingdings" charset="2"/>
              <a:buChar char="§"/>
            </a:pPr>
            <a:r>
              <a:rPr lang="en-US" sz="2600" dirty="0">
                <a:latin typeface="Helvetica Light"/>
                <a:cs typeface="Helvetica Light"/>
              </a:rPr>
              <a:t>On the day of the vote, the government sent the National Police and Guardia Civil to block the vote and prevent people from entering polling stations. </a:t>
            </a:r>
          </a:p>
          <a:p>
            <a:pPr lvl="0" algn="just">
              <a:lnSpc>
                <a:spcPct val="110000"/>
              </a:lnSpc>
              <a:spcAft>
                <a:spcPts val="600"/>
              </a:spcAft>
              <a:buFont typeface="Wingdings" charset="2"/>
              <a:buChar char="§"/>
            </a:pPr>
            <a:r>
              <a:rPr lang="en-US" sz="2600" dirty="0">
                <a:latin typeface="Helvetica Light"/>
                <a:cs typeface="Helvetica Light"/>
              </a:rPr>
              <a:t>Violence broke out between civilians and the security forces, with reports of police using rubber bullets, hitting people with batons and physically dragging them from polling stations. Catalonian officials were threatened with arrest. </a:t>
            </a:r>
          </a:p>
          <a:p>
            <a:pPr lvl="0" algn="just">
              <a:lnSpc>
                <a:spcPct val="110000"/>
              </a:lnSpc>
              <a:spcAft>
                <a:spcPts val="600"/>
              </a:spcAft>
              <a:buFont typeface="Wingdings" charset="2"/>
              <a:buChar char="§"/>
            </a:pPr>
            <a:r>
              <a:rPr lang="en-US" sz="2600" dirty="0">
                <a:latin typeface="Helvetica Light"/>
                <a:cs typeface="Helvetica Light"/>
              </a:rPr>
              <a:t>At least 900 civilians and 30 security agents were injured.</a:t>
            </a:r>
          </a:p>
          <a:p>
            <a:endParaRPr lang="en-US" dirty="0"/>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12</a:t>
            </a:r>
          </a:p>
        </p:txBody>
      </p:sp>
      <p:sp>
        <p:nvSpPr>
          <p:cNvPr id="12" name="Rectangle 11">
            <a:extLst>
              <a:ext uri="{FF2B5EF4-FFF2-40B4-BE49-F238E27FC236}">
                <a16:creationId xmlns:a16="http://schemas.microsoft.com/office/drawing/2014/main" id="{ABDB9FEC-87CC-1742-BD55-C5012ED13AAF}"/>
              </a:ext>
            </a:extLst>
          </p:cNvPr>
          <p:cNvSpPr/>
          <p:nvPr/>
        </p:nvSpPr>
        <p:spPr>
          <a:xfrm>
            <a:off x="6620886" y="6366235"/>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96696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877"/>
            <a:ext cx="10515600" cy="791888"/>
          </a:xfrm>
        </p:spPr>
        <p:txBody>
          <a:bodyPr>
            <a:normAutofit/>
          </a:bodyPr>
          <a:lstStyle/>
          <a:p>
            <a:pPr algn="ctr"/>
            <a:r>
              <a:rPr lang="en-US" sz="2800" b="1" dirty="0">
                <a:latin typeface="Helvetica"/>
                <a:cs typeface="Helvetica"/>
              </a:rPr>
              <a:t>Yemen</a:t>
            </a:r>
          </a:p>
        </p:txBody>
      </p:sp>
      <p:sp>
        <p:nvSpPr>
          <p:cNvPr id="3" name="Content Placeholder 2"/>
          <p:cNvSpPr>
            <a:spLocks noGrp="1"/>
          </p:cNvSpPr>
          <p:nvPr>
            <p:ph idx="1"/>
          </p:nvPr>
        </p:nvSpPr>
        <p:spPr>
          <a:xfrm>
            <a:off x="838200" y="1337059"/>
            <a:ext cx="10515600" cy="5389418"/>
          </a:xfrm>
        </p:spPr>
        <p:txBody>
          <a:bodyPr>
            <a:normAutofit fontScale="92500" lnSpcReduction="10000"/>
          </a:bodyPr>
          <a:lstStyle/>
          <a:p>
            <a:pPr lvl="0" algn="just">
              <a:lnSpc>
                <a:spcPct val="110000"/>
              </a:lnSpc>
              <a:spcAft>
                <a:spcPts val="600"/>
              </a:spcAft>
              <a:buFont typeface="Wingdings" charset="2"/>
              <a:buChar char="§"/>
            </a:pPr>
            <a:r>
              <a:rPr lang="en-US" sz="2400" dirty="0">
                <a:latin typeface="Helvetica Light"/>
                <a:cs typeface="Helvetica Light"/>
              </a:rPr>
              <a:t>During 2014 the Houthis, an armed movement originating in northeast Yemen, and military units loyal to deposed President Ali Abdullah Saleh, took control of numerous governorates across the country.</a:t>
            </a:r>
          </a:p>
          <a:p>
            <a:pPr lvl="0" algn="just">
              <a:lnSpc>
                <a:spcPct val="110000"/>
              </a:lnSpc>
              <a:spcAft>
                <a:spcPts val="600"/>
              </a:spcAft>
              <a:buFont typeface="Wingdings" charset="2"/>
              <a:buChar char="§"/>
            </a:pPr>
            <a:r>
              <a:rPr lang="en-US" sz="2400" dirty="0">
                <a:latin typeface="Helvetica Light"/>
                <a:cs typeface="Helvetica Light"/>
              </a:rPr>
              <a:t>In March 2015 a Saudi Arabia-led military coalition responded to a government request for regional military intervention. Fighting between the Houthis and the government – supported by the military coalition – remains ongoing.</a:t>
            </a:r>
          </a:p>
          <a:p>
            <a:pPr lvl="0" algn="just">
              <a:lnSpc>
                <a:spcPct val="110000"/>
              </a:lnSpc>
              <a:spcAft>
                <a:spcPts val="600"/>
              </a:spcAft>
              <a:buFont typeface="Wingdings" charset="2"/>
              <a:buChar char="§"/>
            </a:pPr>
            <a:r>
              <a:rPr lang="en-US" sz="2400" dirty="0">
                <a:latin typeface="Helvetica Light"/>
                <a:cs typeface="Helvetica Light"/>
              </a:rPr>
              <a:t>On 1 November 2017 an airstrike by the Saudi-led coalition targeted a hotel and adjoining market in Houthi-controlled </a:t>
            </a:r>
            <a:r>
              <a:rPr lang="en-US" sz="2400" dirty="0" err="1">
                <a:latin typeface="Helvetica Light"/>
                <a:cs typeface="Helvetica Light"/>
              </a:rPr>
              <a:t>Sa’ada</a:t>
            </a:r>
            <a:r>
              <a:rPr lang="en-US" sz="2400" dirty="0">
                <a:latin typeface="Helvetica Light"/>
                <a:cs typeface="Helvetica Light"/>
              </a:rPr>
              <a:t> province, resulting in the death of at least 31 civilians.</a:t>
            </a:r>
          </a:p>
          <a:p>
            <a:pPr lvl="0" algn="just">
              <a:lnSpc>
                <a:spcPct val="110000"/>
              </a:lnSpc>
              <a:spcAft>
                <a:spcPts val="600"/>
              </a:spcAft>
              <a:buFont typeface="Wingdings" charset="2"/>
              <a:buChar char="§"/>
            </a:pPr>
            <a:r>
              <a:rPr lang="en-US" sz="2400" dirty="0">
                <a:latin typeface="Helvetica Light"/>
                <a:cs typeface="Helvetica Light"/>
              </a:rPr>
              <a:t>The market and hotel are reportedly not within the vicinity of any Houthi military sites, and there is no clear evidence that Houthi fighters were killed in the strike.</a:t>
            </a:r>
          </a:p>
          <a:p>
            <a:pPr lvl="0" algn="just">
              <a:lnSpc>
                <a:spcPct val="110000"/>
              </a:lnSpc>
              <a:spcAft>
                <a:spcPts val="600"/>
              </a:spcAft>
              <a:buFont typeface="Wingdings" charset="2"/>
              <a:buChar char="§"/>
            </a:pPr>
            <a:r>
              <a:rPr lang="en-US" sz="2400" dirty="0">
                <a:latin typeface="Helvetica Light"/>
                <a:cs typeface="Helvetica Light"/>
              </a:rPr>
              <a:t>The Saudi-led coalition has routinely targeted non-military sites in their airstrikes. </a:t>
            </a:r>
          </a:p>
          <a:p>
            <a:endParaRPr lang="en-US" dirty="0"/>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13</a:t>
            </a:r>
          </a:p>
        </p:txBody>
      </p:sp>
      <p:sp>
        <p:nvSpPr>
          <p:cNvPr id="12" name="Rectangle 11">
            <a:extLst>
              <a:ext uri="{FF2B5EF4-FFF2-40B4-BE49-F238E27FC236}">
                <a16:creationId xmlns:a16="http://schemas.microsoft.com/office/drawing/2014/main" id="{D198087D-37C0-0B4B-9B34-52A4018B0F94}"/>
              </a:ext>
            </a:extLst>
          </p:cNvPr>
          <p:cNvSpPr/>
          <p:nvPr/>
        </p:nvSpPr>
        <p:spPr>
          <a:xfrm>
            <a:off x="6626087" y="6354959"/>
            <a:ext cx="5360781"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89446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417"/>
            <a:ext cx="10515600" cy="674535"/>
          </a:xfrm>
        </p:spPr>
        <p:txBody>
          <a:bodyPr>
            <a:normAutofit fontScale="90000"/>
          </a:bodyPr>
          <a:lstStyle/>
          <a:p>
            <a:pPr algn="ctr"/>
            <a:r>
              <a:rPr lang="en-US" sz="3100" b="1" dirty="0">
                <a:latin typeface="Helvetica"/>
                <a:cs typeface="Helvetica"/>
              </a:rPr>
              <a:t>Myanmar</a:t>
            </a:r>
            <a:r>
              <a:rPr lang="en-US" dirty="0"/>
              <a:t> </a:t>
            </a:r>
          </a:p>
        </p:txBody>
      </p:sp>
      <p:sp>
        <p:nvSpPr>
          <p:cNvPr id="3" name="Content Placeholder 2"/>
          <p:cNvSpPr>
            <a:spLocks noGrp="1"/>
          </p:cNvSpPr>
          <p:nvPr>
            <p:ph idx="1"/>
          </p:nvPr>
        </p:nvSpPr>
        <p:spPr>
          <a:xfrm>
            <a:off x="602475" y="1247414"/>
            <a:ext cx="10877137" cy="4860880"/>
          </a:xfrm>
        </p:spPr>
        <p:txBody>
          <a:bodyPr>
            <a:noAutofit/>
          </a:bodyPr>
          <a:lstStyle/>
          <a:p>
            <a:pPr algn="just">
              <a:lnSpc>
                <a:spcPct val="90000"/>
              </a:lnSpc>
              <a:buFont typeface="Wingdings" charset="2"/>
              <a:buChar char="§"/>
            </a:pPr>
            <a:r>
              <a:rPr lang="en-US" sz="2200" dirty="0">
                <a:latin typeface="Helvetica Light"/>
                <a:cs typeface="Helvetica Light"/>
              </a:rPr>
              <a:t>The </a:t>
            </a:r>
            <a:r>
              <a:rPr lang="en-US" sz="2200" dirty="0" err="1">
                <a:latin typeface="Helvetica Light"/>
                <a:cs typeface="Helvetica Light"/>
              </a:rPr>
              <a:t>Rohingya</a:t>
            </a:r>
            <a:r>
              <a:rPr lang="en-US" sz="2200" dirty="0">
                <a:latin typeface="Helvetica Light"/>
                <a:cs typeface="Helvetica Light"/>
              </a:rPr>
              <a:t>, a Muslim minority group, have faced institutionalized discrimination in Myanmar for decades. </a:t>
            </a:r>
          </a:p>
          <a:p>
            <a:pPr algn="just">
              <a:lnSpc>
                <a:spcPct val="90000"/>
              </a:lnSpc>
              <a:buFont typeface="Wingdings" charset="2"/>
              <a:buChar char="§"/>
            </a:pPr>
            <a:r>
              <a:rPr lang="en-US" sz="2200" dirty="0">
                <a:latin typeface="Helvetica Light"/>
                <a:cs typeface="Helvetica Light"/>
              </a:rPr>
              <a:t>Myanmar's security forces have carried out "clearance operations" in Rakhine State since 25 August 2017 after an armed group calling itself the Arakan Rohingya Salvation Army (ARSA) attacked police posts and an army base. </a:t>
            </a:r>
          </a:p>
          <a:p>
            <a:pPr algn="just">
              <a:lnSpc>
                <a:spcPct val="90000"/>
              </a:lnSpc>
              <a:buFont typeface="Wingdings" charset="2"/>
              <a:buChar char="§"/>
            </a:pPr>
            <a:r>
              <a:rPr lang="en-US" sz="2200" dirty="0">
                <a:latin typeface="Helvetica Light"/>
                <a:cs typeface="Helvetica Light"/>
              </a:rPr>
              <a:t>Since that date there have been widespread reports of the security forces imposing collective punishment upon the ethnic Rohingya community, including the unlawful killing of civilians, mass displacement, rape, and the burning of at least 400 villages. </a:t>
            </a:r>
          </a:p>
          <a:p>
            <a:pPr algn="just">
              <a:lnSpc>
                <a:spcPct val="90000"/>
              </a:lnSpc>
              <a:buFont typeface="Wingdings" charset="2"/>
              <a:buChar char="§"/>
            </a:pPr>
            <a:r>
              <a:rPr lang="en-US" sz="2200" dirty="0">
                <a:latin typeface="Helvetica Light"/>
                <a:cs typeface="Helvetica Light"/>
              </a:rPr>
              <a:t>At least 720,000 refugees – mostly Rohingya – have fled across the border to escape violence, bringing the total number of Rohingya refugees in Bangladesh to more than 900,000. </a:t>
            </a:r>
          </a:p>
          <a:p>
            <a:pPr algn="just">
              <a:lnSpc>
                <a:spcPct val="90000"/>
              </a:lnSpc>
              <a:buFont typeface="Wingdings" charset="2"/>
              <a:buChar char="§"/>
            </a:pPr>
            <a:r>
              <a:rPr lang="en-US" sz="2200" dirty="0">
                <a:latin typeface="Helvetica Light"/>
                <a:cs typeface="Helvetica Light"/>
              </a:rPr>
              <a:t>Myanmar's authorities seized Rohingya land across Rakhine State. Local government officials have indicated that confiscated land will now be reclassified for other purposes, and that Rohingya refugees will not necessarily be allowed to return to their previous villages.</a:t>
            </a:r>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14</a:t>
            </a:r>
          </a:p>
        </p:txBody>
      </p:sp>
      <p:sp>
        <p:nvSpPr>
          <p:cNvPr id="12" name="Rectangle 11">
            <a:extLst>
              <a:ext uri="{FF2B5EF4-FFF2-40B4-BE49-F238E27FC236}">
                <a16:creationId xmlns:a16="http://schemas.microsoft.com/office/drawing/2014/main" id="{785DB360-6C84-0C44-8E06-E0769251C54F}"/>
              </a:ext>
            </a:extLst>
          </p:cNvPr>
          <p:cNvSpPr/>
          <p:nvPr/>
        </p:nvSpPr>
        <p:spPr>
          <a:xfrm>
            <a:off x="6620886"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45669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879"/>
            <a:ext cx="10515600" cy="762003"/>
          </a:xfrm>
        </p:spPr>
        <p:txBody>
          <a:bodyPr>
            <a:normAutofit/>
          </a:bodyPr>
          <a:lstStyle/>
          <a:p>
            <a:pPr algn="ctr"/>
            <a:r>
              <a:rPr lang="en-US" sz="2800" b="1" dirty="0">
                <a:latin typeface="Helvetica"/>
                <a:cs typeface="Helvetica"/>
              </a:rPr>
              <a:t>Iraq</a:t>
            </a:r>
          </a:p>
        </p:txBody>
      </p:sp>
      <p:sp>
        <p:nvSpPr>
          <p:cNvPr id="3" name="Content Placeholder 2"/>
          <p:cNvSpPr>
            <a:spLocks noGrp="1"/>
          </p:cNvSpPr>
          <p:nvPr>
            <p:ph idx="1"/>
          </p:nvPr>
        </p:nvSpPr>
        <p:spPr>
          <a:xfrm>
            <a:off x="838200" y="1340284"/>
            <a:ext cx="10515600" cy="5517716"/>
          </a:xfrm>
        </p:spPr>
        <p:txBody>
          <a:bodyPr>
            <a:noAutofit/>
          </a:bodyPr>
          <a:lstStyle/>
          <a:p>
            <a:pPr lvl="0" algn="just">
              <a:lnSpc>
                <a:spcPct val="110000"/>
              </a:lnSpc>
              <a:spcAft>
                <a:spcPts val="600"/>
              </a:spcAft>
              <a:buFont typeface="Wingdings" charset="2"/>
              <a:buChar char="§"/>
            </a:pPr>
            <a:r>
              <a:rPr lang="en-US" sz="2000" dirty="0">
                <a:latin typeface="Helvetica Light"/>
                <a:cs typeface="Helvetica Light"/>
              </a:rPr>
              <a:t>Between October 2016 and July 2017 the Iraqi Security Forces (ISF) conducted a military offensive to recapture the city of Mosul from the so-called Islamic State of Iraq and the Levant (ISIL).</a:t>
            </a:r>
          </a:p>
          <a:p>
            <a:pPr lvl="0" algn="just">
              <a:lnSpc>
                <a:spcPct val="110000"/>
              </a:lnSpc>
              <a:spcAft>
                <a:spcPts val="600"/>
              </a:spcAft>
              <a:buFont typeface="Wingdings" charset="2"/>
              <a:buChar char="§"/>
            </a:pPr>
            <a:r>
              <a:rPr lang="en-US" sz="2000" dirty="0">
                <a:latin typeface="Helvetica Light"/>
                <a:cs typeface="Helvetica Light"/>
              </a:rPr>
              <a:t>A United States-led military coalition lent significant air support to the Iraqi government during the offensive.</a:t>
            </a:r>
          </a:p>
          <a:p>
            <a:pPr lvl="0" algn="just">
              <a:lnSpc>
                <a:spcPct val="110000"/>
              </a:lnSpc>
              <a:spcAft>
                <a:spcPts val="600"/>
              </a:spcAft>
              <a:buFont typeface="Wingdings" charset="2"/>
              <a:buChar char="§"/>
            </a:pPr>
            <a:r>
              <a:rPr lang="en-US" sz="2000" dirty="0">
                <a:latin typeface="Helvetica Light"/>
                <a:cs typeface="Helvetica Light"/>
              </a:rPr>
              <a:t>Throughout the offensive, the UN received credible reports of ISIL forcibly displacing civilians and using civilians as human shields.</a:t>
            </a:r>
          </a:p>
          <a:p>
            <a:pPr lvl="0" algn="just">
              <a:lnSpc>
                <a:spcPct val="110000"/>
              </a:lnSpc>
              <a:spcAft>
                <a:spcPts val="600"/>
              </a:spcAft>
              <a:buFont typeface="Wingdings" charset="2"/>
              <a:buChar char="§"/>
            </a:pPr>
            <a:r>
              <a:rPr lang="en-US" sz="2000" dirty="0">
                <a:latin typeface="Helvetica Light"/>
                <a:cs typeface="Helvetica Light"/>
              </a:rPr>
              <a:t>On 17 March an airstrike on a building in the al-</a:t>
            </a:r>
            <a:r>
              <a:rPr lang="en-US" sz="2000" dirty="0" err="1">
                <a:latin typeface="Helvetica Light"/>
                <a:cs typeface="Helvetica Light"/>
              </a:rPr>
              <a:t>Jadidah</a:t>
            </a:r>
            <a:r>
              <a:rPr lang="en-US" sz="2000" dirty="0">
                <a:latin typeface="Helvetica Light"/>
                <a:cs typeface="Helvetica Light"/>
              </a:rPr>
              <a:t> district of Mosul, in which ISIL snipers were situated, led to the deaths of up to 200 civilians. The airstrike and civilian deaths were subsequently confirmed by a US military investigation</a:t>
            </a:r>
          </a:p>
          <a:p>
            <a:pPr lvl="0" algn="just">
              <a:lnSpc>
                <a:spcPct val="110000"/>
              </a:lnSpc>
              <a:spcAft>
                <a:spcPts val="600"/>
              </a:spcAft>
              <a:buFont typeface="Wingdings" charset="2"/>
              <a:buChar char="§"/>
            </a:pPr>
            <a:r>
              <a:rPr lang="en-US" sz="2000" dirty="0">
                <a:latin typeface="Helvetica Light"/>
                <a:cs typeface="Helvetica Light"/>
              </a:rPr>
              <a:t>Investigations indicate that the airstrike had triggered explosives placed in the building by ISIL fighters, causing it to collapse. According the US investigation and the ISF, it was unknown that the building had been rigged with explosives.</a:t>
            </a:r>
          </a:p>
          <a:p>
            <a:pPr>
              <a:lnSpc>
                <a:spcPct val="110000"/>
              </a:lnSpc>
              <a:spcAft>
                <a:spcPts val="600"/>
              </a:spcAft>
              <a:buFont typeface="Wingdings" charset="2"/>
              <a:buChar char="§"/>
            </a:pPr>
            <a:endParaRPr lang="en-US" sz="2000" dirty="0">
              <a:latin typeface="Helvetica Light"/>
              <a:cs typeface="Helvetica Light"/>
            </a:endParaRPr>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15</a:t>
            </a:r>
          </a:p>
        </p:txBody>
      </p:sp>
      <p:sp>
        <p:nvSpPr>
          <p:cNvPr id="12" name="Rectangle 11">
            <a:extLst>
              <a:ext uri="{FF2B5EF4-FFF2-40B4-BE49-F238E27FC236}">
                <a16:creationId xmlns:a16="http://schemas.microsoft.com/office/drawing/2014/main" id="{63DDA115-BD61-3747-8F80-C1495D205800}"/>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37899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278" y="519898"/>
            <a:ext cx="9753600" cy="1154097"/>
          </a:xfrm>
        </p:spPr>
        <p:txBody>
          <a:bodyPr>
            <a:normAutofit/>
          </a:bodyPr>
          <a:lstStyle/>
          <a:p>
            <a:r>
              <a:rPr lang="en-US" sz="2800" b="1" dirty="0">
                <a:latin typeface="Helvetica"/>
                <a:cs typeface="Helvetica"/>
              </a:rPr>
              <a:t>Who has a Responsibility to Protect?</a:t>
            </a:r>
          </a:p>
        </p:txBody>
      </p:sp>
      <p:sp>
        <p:nvSpPr>
          <p:cNvPr id="4" name="Content Placeholder 3"/>
          <p:cNvSpPr>
            <a:spLocks noGrp="1"/>
          </p:cNvSpPr>
          <p:nvPr>
            <p:ph idx="1"/>
          </p:nvPr>
        </p:nvSpPr>
        <p:spPr>
          <a:xfrm>
            <a:off x="1219200" y="2116258"/>
            <a:ext cx="9753600" cy="4193103"/>
          </a:xfrm>
        </p:spPr>
        <p:txBody>
          <a:bodyPr>
            <a:normAutofit lnSpcReduction="10000"/>
          </a:bodyPr>
          <a:lstStyle/>
          <a:p>
            <a:pPr algn="just">
              <a:spcAft>
                <a:spcPts val="600"/>
              </a:spcAft>
              <a:buFont typeface="Wingdings" charset="2"/>
              <a:buChar char="§"/>
            </a:pPr>
            <a:r>
              <a:rPr lang="en-US" sz="2400" dirty="0">
                <a:latin typeface="Helvetica Light"/>
                <a:cs typeface="Helvetica Light"/>
              </a:rPr>
              <a:t>States (leaders and policy makers, judiciary, security sector, national human rights institutions, etc.)</a:t>
            </a:r>
          </a:p>
          <a:p>
            <a:pPr algn="just">
              <a:spcAft>
                <a:spcPts val="600"/>
              </a:spcAft>
              <a:buFont typeface="Wingdings" charset="2"/>
              <a:buChar char="§"/>
            </a:pPr>
            <a:r>
              <a:rPr lang="en-US" sz="2400" dirty="0">
                <a:latin typeface="Helvetica Light"/>
                <a:cs typeface="Helvetica Light"/>
              </a:rPr>
              <a:t>Regional and sub-regional organizations (</a:t>
            </a:r>
            <a:r>
              <a:rPr lang="en-US" sz="2400" dirty="0" err="1">
                <a:latin typeface="Helvetica Light"/>
                <a:cs typeface="Helvetica Light"/>
              </a:rPr>
              <a:t>eg.</a:t>
            </a:r>
            <a:r>
              <a:rPr lang="en-US" sz="2400" dirty="0">
                <a:latin typeface="Helvetica Light"/>
                <a:cs typeface="Helvetica Light"/>
              </a:rPr>
              <a:t> African Union, European Union, Economic Community of West African States)</a:t>
            </a:r>
          </a:p>
          <a:p>
            <a:pPr algn="just">
              <a:spcAft>
                <a:spcPts val="600"/>
              </a:spcAft>
              <a:buFont typeface="Wingdings" charset="2"/>
              <a:buChar char="§"/>
            </a:pPr>
            <a:r>
              <a:rPr lang="en-US" sz="2400" dirty="0">
                <a:latin typeface="Helvetica Light"/>
                <a:cs typeface="Helvetica Light"/>
              </a:rPr>
              <a:t>International organizations (including the UN and its various entities such as the Security Council, General Assembly, and Office of the High Commissioner for Human Rights, Department of Peacekeeping Operations, etc.)</a:t>
            </a:r>
          </a:p>
          <a:p>
            <a:pPr lvl="1" algn="just">
              <a:spcAft>
                <a:spcPts val="600"/>
              </a:spcAft>
              <a:buFont typeface="Courier New"/>
              <a:buChar char="o"/>
            </a:pPr>
            <a:r>
              <a:rPr lang="en-US" sz="2400" dirty="0">
                <a:latin typeface="Helvetica Light"/>
                <a:cs typeface="Helvetica Light"/>
              </a:rPr>
              <a:t>The UN Security Council has a special responsibility under Pillar III due to its responsibility to maintain international peace and security under the UN Charter</a:t>
            </a:r>
          </a:p>
        </p:txBody>
      </p:sp>
      <p:sp>
        <p:nvSpPr>
          <p:cNvPr id="10" name="Rectangle 9"/>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3" name="TextBox 12"/>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16</a:t>
            </a:r>
          </a:p>
        </p:txBody>
      </p:sp>
      <p:sp>
        <p:nvSpPr>
          <p:cNvPr id="8" name="Rectangle 7">
            <a:extLst>
              <a:ext uri="{FF2B5EF4-FFF2-40B4-BE49-F238E27FC236}">
                <a16:creationId xmlns:a16="http://schemas.microsoft.com/office/drawing/2014/main" id="{B44BC053-B4F7-7C4F-9FF7-6D3EDECA2704}"/>
              </a:ext>
            </a:extLst>
          </p:cNvPr>
          <p:cNvSpPr/>
          <p:nvPr/>
        </p:nvSpPr>
        <p:spPr>
          <a:xfrm>
            <a:off x="6626087" y="6354959"/>
            <a:ext cx="5360781"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3979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184" y="548225"/>
            <a:ext cx="9753600" cy="927453"/>
          </a:xfrm>
        </p:spPr>
        <p:txBody>
          <a:bodyPr>
            <a:normAutofit/>
          </a:bodyPr>
          <a:lstStyle/>
          <a:p>
            <a:r>
              <a:rPr lang="en-US" sz="2800" b="1" dirty="0">
                <a:latin typeface="Helvetica"/>
                <a:cs typeface="Helvetica"/>
              </a:rPr>
              <a:t>Pillar I</a:t>
            </a:r>
          </a:p>
        </p:txBody>
      </p:sp>
      <p:sp>
        <p:nvSpPr>
          <p:cNvPr id="3" name="Content Placeholder 2"/>
          <p:cNvSpPr>
            <a:spLocks noGrp="1"/>
          </p:cNvSpPr>
          <p:nvPr>
            <p:ph idx="1"/>
          </p:nvPr>
        </p:nvSpPr>
        <p:spPr>
          <a:xfrm>
            <a:off x="1219200" y="1485569"/>
            <a:ext cx="9753600" cy="5261509"/>
          </a:xfrm>
        </p:spPr>
        <p:txBody>
          <a:bodyPr>
            <a:normAutofit/>
          </a:bodyPr>
          <a:lstStyle/>
          <a:p>
            <a:pPr marL="285750" lvl="1">
              <a:spcAft>
                <a:spcPts val="600"/>
              </a:spcAft>
              <a:buFont typeface="Wingdings" charset="2"/>
              <a:buChar char="§"/>
            </a:pPr>
            <a:r>
              <a:rPr lang="en-US" sz="2400" dirty="0">
                <a:latin typeface="Helvetica Light"/>
                <a:cs typeface="Helvetica Light"/>
              </a:rPr>
              <a:t>Protecting human rights and minority rights through constitutional and other legal protections</a:t>
            </a:r>
          </a:p>
          <a:p>
            <a:pPr marL="285750" lvl="1">
              <a:spcAft>
                <a:spcPts val="600"/>
              </a:spcAft>
              <a:buFont typeface="Wingdings" charset="2"/>
              <a:buChar char="§"/>
            </a:pPr>
            <a:r>
              <a:rPr lang="en-US" sz="2400" dirty="0">
                <a:latin typeface="Helvetica Light"/>
                <a:cs typeface="Helvetica Light"/>
              </a:rPr>
              <a:t>Ensuring the responsiveness of the security sector</a:t>
            </a:r>
          </a:p>
          <a:p>
            <a:pPr marL="285750" lvl="1">
              <a:spcAft>
                <a:spcPts val="600"/>
              </a:spcAft>
              <a:buFont typeface="Wingdings" charset="2"/>
              <a:buChar char="§"/>
            </a:pPr>
            <a:r>
              <a:rPr lang="en-US" sz="2400" dirty="0">
                <a:latin typeface="Helvetica Light"/>
                <a:cs typeface="Helvetica Light"/>
              </a:rPr>
              <a:t>Providing access to justice</a:t>
            </a:r>
          </a:p>
          <a:p>
            <a:pPr marL="285750" lvl="1">
              <a:spcAft>
                <a:spcPts val="600"/>
              </a:spcAft>
              <a:buFont typeface="Wingdings" charset="2"/>
              <a:buChar char="§"/>
            </a:pPr>
            <a:r>
              <a:rPr lang="en-US" sz="2400" dirty="0">
                <a:latin typeface="Helvetica Light"/>
                <a:cs typeface="Helvetica Light"/>
              </a:rPr>
              <a:t>Creating conditions for the equitable distribution of resources</a:t>
            </a:r>
          </a:p>
          <a:p>
            <a:pPr marL="285750" lvl="1">
              <a:spcAft>
                <a:spcPts val="600"/>
              </a:spcAft>
              <a:buFont typeface="Wingdings" charset="2"/>
              <a:buChar char="§"/>
            </a:pPr>
            <a:r>
              <a:rPr lang="en-US" sz="2400" dirty="0">
                <a:latin typeface="Helvetica Light"/>
                <a:cs typeface="Helvetica Light"/>
              </a:rPr>
              <a:t>Establishing laws against hate speech and hate crimes</a:t>
            </a:r>
          </a:p>
          <a:p>
            <a:pPr marL="285750" lvl="1">
              <a:spcAft>
                <a:spcPts val="600"/>
              </a:spcAft>
              <a:buFont typeface="Wingdings" charset="2"/>
              <a:buChar char="§"/>
            </a:pPr>
            <a:r>
              <a:rPr lang="en-US" sz="2400" dirty="0">
                <a:latin typeface="Helvetica Light"/>
                <a:cs typeface="Helvetica Light"/>
              </a:rPr>
              <a:t>Providing education curriculum that does not privilege one group over another</a:t>
            </a:r>
          </a:p>
          <a:p>
            <a:pPr marL="285750" lvl="1">
              <a:spcAft>
                <a:spcPts val="600"/>
              </a:spcAft>
              <a:buFont typeface="Wingdings" charset="2"/>
              <a:buChar char="§"/>
            </a:pPr>
            <a:r>
              <a:rPr lang="en-US" sz="2400" dirty="0">
                <a:latin typeface="Helvetica Light"/>
                <a:cs typeface="Helvetica Light"/>
              </a:rPr>
              <a:t>Memorializing and acknowledging past crimes </a:t>
            </a:r>
          </a:p>
          <a:p>
            <a:pPr marL="285750" lvl="1">
              <a:spcAft>
                <a:spcPts val="600"/>
              </a:spcAft>
              <a:buFont typeface="Wingdings" charset="2"/>
              <a:buChar char="§"/>
            </a:pPr>
            <a:r>
              <a:rPr lang="en-US" sz="2400" dirty="0">
                <a:latin typeface="Helvetica Light"/>
                <a:cs typeface="Helvetica Light"/>
              </a:rPr>
              <a:t>Ratifying and upholding international treaties that protect rights </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17</a:t>
            </a:r>
          </a:p>
        </p:txBody>
      </p:sp>
      <p:sp>
        <p:nvSpPr>
          <p:cNvPr id="8" name="Rectangle 7">
            <a:extLst>
              <a:ext uri="{FF2B5EF4-FFF2-40B4-BE49-F238E27FC236}">
                <a16:creationId xmlns:a16="http://schemas.microsoft.com/office/drawing/2014/main" id="{F2605EE2-3D8B-B542-AAD8-DFD17EF5A5B5}"/>
              </a:ext>
            </a:extLst>
          </p:cNvPr>
          <p:cNvSpPr/>
          <p:nvPr/>
        </p:nvSpPr>
        <p:spPr>
          <a:xfrm>
            <a:off x="6639339" y="6354959"/>
            <a:ext cx="5347529"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996213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85184" y="548225"/>
            <a:ext cx="9753600" cy="927453"/>
          </a:xfrm>
        </p:spPr>
        <p:txBody>
          <a:bodyPr>
            <a:normAutofit/>
          </a:bodyPr>
          <a:lstStyle/>
          <a:p>
            <a:r>
              <a:rPr lang="en-US" sz="2800" b="1" dirty="0">
                <a:latin typeface="Helvetica"/>
                <a:cs typeface="Helvetica"/>
              </a:rPr>
              <a:t>Pillar II</a:t>
            </a:r>
          </a:p>
        </p:txBody>
      </p:sp>
      <p:sp>
        <p:nvSpPr>
          <p:cNvPr id="3" name="Content Placeholder 2"/>
          <p:cNvSpPr>
            <a:spLocks noGrp="1"/>
          </p:cNvSpPr>
          <p:nvPr>
            <p:ph idx="1"/>
          </p:nvPr>
        </p:nvSpPr>
        <p:spPr>
          <a:xfrm>
            <a:off x="1219200" y="1598971"/>
            <a:ext cx="9753600" cy="4710390"/>
          </a:xfrm>
        </p:spPr>
        <p:txBody>
          <a:bodyPr/>
          <a:lstStyle/>
          <a:p>
            <a:pPr>
              <a:spcAft>
                <a:spcPts val="600"/>
              </a:spcAft>
              <a:buFont typeface="Wingdings" charset="2"/>
              <a:buChar char="§"/>
            </a:pPr>
            <a:r>
              <a:rPr lang="en-US" sz="2400" dirty="0">
                <a:latin typeface="Helvetica Light"/>
                <a:cs typeface="Helvetica Light"/>
              </a:rPr>
              <a:t>Financial, logistical, and economic assistance to a state to build the capacity of the government to fulfill its Pillar I commitments</a:t>
            </a:r>
          </a:p>
          <a:p>
            <a:pPr>
              <a:spcAft>
                <a:spcPts val="600"/>
              </a:spcAft>
              <a:buFont typeface="Wingdings" charset="2"/>
              <a:buChar char="§"/>
            </a:pPr>
            <a:r>
              <a:rPr lang="en-US" sz="2400" dirty="0">
                <a:latin typeface="Helvetica Light"/>
                <a:cs typeface="Helvetica Light"/>
              </a:rPr>
              <a:t>Development assistance</a:t>
            </a:r>
          </a:p>
          <a:p>
            <a:pPr>
              <a:spcAft>
                <a:spcPts val="600"/>
              </a:spcAft>
              <a:buFont typeface="Wingdings" charset="2"/>
              <a:buChar char="§"/>
            </a:pPr>
            <a:r>
              <a:rPr lang="en-US" sz="2400" dirty="0">
                <a:latin typeface="Helvetica Light"/>
                <a:cs typeface="Helvetica Light"/>
              </a:rPr>
              <a:t>Capacity building assistance for government institutions and programs</a:t>
            </a:r>
          </a:p>
          <a:p>
            <a:pPr>
              <a:spcAft>
                <a:spcPts val="600"/>
              </a:spcAft>
              <a:buFont typeface="Wingdings" charset="2"/>
              <a:buChar char="§"/>
            </a:pPr>
            <a:r>
              <a:rPr lang="en-US" sz="2400" dirty="0">
                <a:latin typeface="Helvetica Light"/>
                <a:cs typeface="Helvetica Light"/>
              </a:rPr>
              <a:t>Assistance to build the capacity of and reform the security sector</a:t>
            </a:r>
          </a:p>
          <a:p>
            <a:pPr>
              <a:spcAft>
                <a:spcPts val="600"/>
              </a:spcAft>
              <a:buFont typeface="Wingdings" charset="2"/>
              <a:buChar char="§"/>
            </a:pPr>
            <a:r>
              <a:rPr lang="en-US" sz="2400" dirty="0">
                <a:latin typeface="Helvetica Light"/>
                <a:cs typeface="Helvetica Light"/>
              </a:rPr>
              <a:t>Establishment of hybrid courts for transitional justice</a:t>
            </a:r>
          </a:p>
          <a:p>
            <a:pPr>
              <a:spcAft>
                <a:spcPts val="600"/>
              </a:spcAft>
              <a:buFont typeface="Wingdings" charset="2"/>
              <a:buChar char="§"/>
            </a:pPr>
            <a:r>
              <a:rPr lang="en-US" sz="2400" dirty="0">
                <a:latin typeface="Helvetica Light"/>
                <a:cs typeface="Helvetica Light"/>
              </a:rPr>
              <a:t>Denying the means to commit atrocities</a:t>
            </a:r>
          </a:p>
          <a:p>
            <a:pPr marL="0" indent="0">
              <a:buNone/>
            </a:pPr>
            <a:endParaRPr lang="en-US" dirty="0"/>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grpSp>
        <p:nvGrpSpPr>
          <p:cNvPr id="11" name="Group 10"/>
          <p:cNvGrpSpPr/>
          <p:nvPr/>
        </p:nvGrpSpPr>
        <p:grpSpPr>
          <a:xfrm>
            <a:off x="6681558" y="6350387"/>
            <a:ext cx="5391406" cy="373904"/>
            <a:chOff x="6764018" y="6350387"/>
            <a:chExt cx="5391406" cy="373904"/>
          </a:xfrm>
        </p:grpSpPr>
        <p:sp>
          <p:nvSpPr>
            <p:cNvPr id="12" name="Rectangle 11"/>
            <p:cNvSpPr/>
            <p:nvPr/>
          </p:nvSpPr>
          <p:spPr>
            <a:xfrm>
              <a:off x="6764018" y="6354959"/>
              <a:ext cx="5222850" cy="369332"/>
            </a:xfrm>
            <a:prstGeom prst="rect">
              <a:avLst/>
            </a:prstGeom>
          </p:spPr>
          <p:txBody>
            <a:bodyPr wrap="square">
              <a:spAutoFit/>
            </a:bodyPr>
            <a:lstStyle/>
            <a:p>
              <a:pPr>
                <a:tabLst>
                  <a:tab pos="11087100" algn="r"/>
                </a:tabLst>
              </a:pPr>
              <a:r>
                <a:rPr lang="en-US" dirty="0">
                  <a:solidFill>
                    <a:srgbClr val="FFFFFF"/>
                  </a:solidFill>
                </a:rPr>
                <a:t>Module 1: What is the “Responsibility to Protect”?    </a:t>
              </a:r>
            </a:p>
          </p:txBody>
        </p:sp>
        <p:sp>
          <p:nvSpPr>
            <p:cNvPr id="13" name="TextBox 12"/>
            <p:cNvSpPr txBox="1"/>
            <p:nvPr/>
          </p:nvSpPr>
          <p:spPr>
            <a:xfrm>
              <a:off x="1169696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18</a:t>
              </a:r>
            </a:p>
          </p:txBody>
        </p:sp>
      </p:grpSp>
    </p:spTree>
    <p:extLst>
      <p:ext uri="{BB962C8B-B14F-4D97-AF65-F5344CB8AC3E}">
        <p14:creationId xmlns:p14="http://schemas.microsoft.com/office/powerpoint/2010/main" val="96395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85570"/>
            <a:ext cx="9753600" cy="5372430"/>
          </a:xfrm>
        </p:spPr>
        <p:txBody>
          <a:bodyPr>
            <a:normAutofit fontScale="85000" lnSpcReduction="20000"/>
          </a:bodyPr>
          <a:lstStyle/>
          <a:p>
            <a:pPr marL="285750" indent="-285750">
              <a:spcAft>
                <a:spcPts val="600"/>
              </a:spcAft>
              <a:buNone/>
            </a:pPr>
            <a:r>
              <a:rPr lang="en-US" sz="2800" dirty="0">
                <a:latin typeface="Helvetica Light"/>
                <a:cs typeface="Helvetica Light"/>
              </a:rPr>
              <a:t>Actions taken to prevent and halt atrocity crimes including:</a:t>
            </a:r>
          </a:p>
          <a:p>
            <a:pPr marL="285750" lvl="1">
              <a:spcAft>
                <a:spcPts val="600"/>
              </a:spcAft>
              <a:buFont typeface="Wingdings" charset="2"/>
              <a:buChar char="§"/>
            </a:pPr>
            <a:r>
              <a:rPr lang="en-US" sz="2600" dirty="0">
                <a:latin typeface="Helvetica Light"/>
                <a:cs typeface="Helvetica Light"/>
              </a:rPr>
              <a:t>Use of UN Secretary-General’s and his representatives’ good offices</a:t>
            </a:r>
          </a:p>
          <a:p>
            <a:pPr marL="285750" lvl="1">
              <a:spcAft>
                <a:spcPts val="600"/>
              </a:spcAft>
              <a:buFont typeface="Wingdings" charset="2"/>
              <a:buChar char="§"/>
            </a:pPr>
            <a:r>
              <a:rPr lang="en-US" sz="2600" dirty="0">
                <a:latin typeface="Helvetica Light"/>
                <a:cs typeface="Helvetica Light"/>
              </a:rPr>
              <a:t>Diplomacy</a:t>
            </a:r>
          </a:p>
          <a:p>
            <a:pPr marL="285750" lvl="1">
              <a:spcAft>
                <a:spcPts val="600"/>
              </a:spcAft>
              <a:buFont typeface="Wingdings" charset="2"/>
              <a:buChar char="§"/>
            </a:pPr>
            <a:r>
              <a:rPr lang="en-US" sz="2600" dirty="0">
                <a:latin typeface="Helvetica Light"/>
                <a:cs typeface="Helvetica Light"/>
              </a:rPr>
              <a:t>Mediation</a:t>
            </a:r>
          </a:p>
          <a:p>
            <a:pPr marL="285750" lvl="1">
              <a:spcAft>
                <a:spcPts val="600"/>
              </a:spcAft>
              <a:buFont typeface="Wingdings" charset="2"/>
              <a:buChar char="§"/>
            </a:pPr>
            <a:r>
              <a:rPr lang="en-US" sz="2600" dirty="0">
                <a:latin typeface="Helvetica Light"/>
                <a:cs typeface="Helvetica Light"/>
              </a:rPr>
              <a:t>Targeted sanctions</a:t>
            </a:r>
          </a:p>
          <a:p>
            <a:pPr marL="285750" lvl="1">
              <a:spcAft>
                <a:spcPts val="600"/>
              </a:spcAft>
              <a:buFont typeface="Wingdings" charset="2"/>
              <a:buChar char="§"/>
            </a:pPr>
            <a:r>
              <a:rPr lang="en-US" sz="2600" dirty="0">
                <a:latin typeface="Helvetica Light"/>
                <a:cs typeface="Helvetica Light"/>
              </a:rPr>
              <a:t>ICC referral </a:t>
            </a:r>
          </a:p>
          <a:p>
            <a:pPr marL="285750" lvl="1">
              <a:spcAft>
                <a:spcPts val="600"/>
              </a:spcAft>
              <a:buFont typeface="Wingdings" charset="2"/>
              <a:buChar char="§"/>
            </a:pPr>
            <a:r>
              <a:rPr lang="en-US" sz="2600" dirty="0">
                <a:latin typeface="Helvetica Light"/>
                <a:cs typeface="Helvetica Light"/>
              </a:rPr>
              <a:t>Arms embargoes</a:t>
            </a:r>
          </a:p>
          <a:p>
            <a:pPr marL="285750" lvl="1">
              <a:spcAft>
                <a:spcPts val="600"/>
              </a:spcAft>
              <a:buFont typeface="Wingdings" charset="2"/>
              <a:buChar char="§"/>
            </a:pPr>
            <a:r>
              <a:rPr lang="en-US" sz="2600" dirty="0">
                <a:latin typeface="Helvetica Light"/>
                <a:cs typeface="Helvetica Light"/>
              </a:rPr>
              <a:t>Establishing no-fly zones</a:t>
            </a:r>
          </a:p>
          <a:p>
            <a:pPr marL="285750" lvl="1">
              <a:spcAft>
                <a:spcPts val="600"/>
              </a:spcAft>
              <a:buFont typeface="Wingdings" charset="2"/>
              <a:buChar char="§"/>
            </a:pPr>
            <a:r>
              <a:rPr lang="en-US" sz="2600" dirty="0">
                <a:latin typeface="Helvetica Light"/>
                <a:cs typeface="Helvetica Light"/>
              </a:rPr>
              <a:t>Deployment of troops</a:t>
            </a:r>
          </a:p>
          <a:p>
            <a:pPr marL="285750" lvl="1">
              <a:spcAft>
                <a:spcPts val="600"/>
              </a:spcAft>
              <a:buFont typeface="Wingdings" charset="2"/>
              <a:buChar char="§"/>
            </a:pPr>
            <a:r>
              <a:rPr lang="en-US" sz="2600" dirty="0">
                <a:latin typeface="Helvetica Light"/>
                <a:cs typeface="Helvetica Light"/>
              </a:rPr>
              <a:t>Deployment of peacekeeping missions </a:t>
            </a:r>
          </a:p>
          <a:p>
            <a:pPr marL="285750" lvl="1">
              <a:spcAft>
                <a:spcPts val="600"/>
              </a:spcAft>
              <a:buFont typeface="Wingdings" charset="2"/>
              <a:buChar char="§"/>
            </a:pPr>
            <a:r>
              <a:rPr lang="en-US" sz="2600" dirty="0">
                <a:latin typeface="Helvetica Light"/>
                <a:cs typeface="Helvetica Light"/>
              </a:rPr>
              <a:t>Authorization of human rights monitors to collect information on crimes</a:t>
            </a:r>
          </a:p>
          <a:p>
            <a:pPr marL="285750" lvl="1">
              <a:spcAft>
                <a:spcPts val="600"/>
              </a:spcAft>
              <a:buFont typeface="Wingdings" charset="2"/>
              <a:buChar char="§"/>
            </a:pPr>
            <a:r>
              <a:rPr lang="en-US" sz="2600" dirty="0">
                <a:latin typeface="Helvetica Light"/>
                <a:cs typeface="Helvetica Light"/>
              </a:rPr>
              <a:t>Establishment of or providing support to international tribunals </a:t>
            </a:r>
          </a:p>
          <a:p>
            <a:pPr marL="285750" lvl="1"/>
            <a:endParaRPr lang="en-US" sz="2400" dirty="0">
              <a:latin typeface="Helvetica Light"/>
              <a:cs typeface="Helvetica Light"/>
            </a:endParaRPr>
          </a:p>
        </p:txBody>
      </p:sp>
      <p:sp>
        <p:nvSpPr>
          <p:cNvPr id="6" name="Title 1"/>
          <p:cNvSpPr txBox="1">
            <a:spLocks/>
          </p:cNvSpPr>
          <p:nvPr/>
        </p:nvSpPr>
        <p:spPr>
          <a:xfrm>
            <a:off x="1185184" y="548225"/>
            <a:ext cx="9753600" cy="92745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Helvetica"/>
                <a:cs typeface="Helvetica"/>
              </a:rPr>
              <a:t>Pillar III</a:t>
            </a:r>
          </a:p>
        </p:txBody>
      </p:sp>
      <p:sp>
        <p:nvSpPr>
          <p:cNvPr id="11" name="Rectangle 10"/>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grpSp>
        <p:nvGrpSpPr>
          <p:cNvPr id="12" name="Group 11"/>
          <p:cNvGrpSpPr/>
          <p:nvPr/>
        </p:nvGrpSpPr>
        <p:grpSpPr>
          <a:xfrm>
            <a:off x="6681558" y="6350387"/>
            <a:ext cx="5391406" cy="373904"/>
            <a:chOff x="6764018" y="6350387"/>
            <a:chExt cx="5391406" cy="373904"/>
          </a:xfrm>
        </p:grpSpPr>
        <p:sp>
          <p:nvSpPr>
            <p:cNvPr id="13" name="Rectangle 12"/>
            <p:cNvSpPr/>
            <p:nvPr/>
          </p:nvSpPr>
          <p:spPr>
            <a:xfrm>
              <a:off x="6764018" y="6354959"/>
              <a:ext cx="5222850" cy="369332"/>
            </a:xfrm>
            <a:prstGeom prst="rect">
              <a:avLst/>
            </a:prstGeom>
          </p:spPr>
          <p:txBody>
            <a:bodyPr wrap="square">
              <a:spAutoFit/>
            </a:bodyPr>
            <a:lstStyle/>
            <a:p>
              <a:pPr>
                <a:tabLst>
                  <a:tab pos="11087100" algn="r"/>
                </a:tabLst>
              </a:pPr>
              <a:r>
                <a:rPr lang="en-US" dirty="0">
                  <a:solidFill>
                    <a:srgbClr val="FFFFFF"/>
                  </a:solidFill>
                </a:rPr>
                <a:t>Module 1: What is the “Responsibility to Protect?”    </a:t>
              </a:r>
            </a:p>
          </p:txBody>
        </p:sp>
        <p:sp>
          <p:nvSpPr>
            <p:cNvPr id="14" name="TextBox 13"/>
            <p:cNvSpPr txBox="1"/>
            <p:nvPr/>
          </p:nvSpPr>
          <p:spPr>
            <a:xfrm>
              <a:off x="1169696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19</a:t>
              </a:r>
            </a:p>
          </p:txBody>
        </p:sp>
      </p:grpSp>
    </p:spTree>
    <p:extLst>
      <p:ext uri="{BB962C8B-B14F-4D97-AF65-F5344CB8AC3E}">
        <p14:creationId xmlns:p14="http://schemas.microsoft.com/office/powerpoint/2010/main" val="154175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715853"/>
            <a:ext cx="11355294" cy="1325563"/>
          </a:xfrm>
        </p:spPr>
        <p:txBody>
          <a:bodyPr>
            <a:noAutofit/>
          </a:bodyPr>
          <a:lstStyle/>
          <a:p>
            <a:pPr algn="ctr"/>
            <a:r>
              <a:rPr lang="en-US" sz="2800" b="1" dirty="0">
                <a:latin typeface="Helvetica"/>
                <a:cs typeface="Helvetica"/>
              </a:rPr>
              <a:t>Paragraphs 138-139 of the World Summit Outcome Document</a:t>
            </a:r>
            <a:br>
              <a:rPr lang="en-US" sz="2800" b="1" dirty="0"/>
            </a:br>
            <a:endParaRPr lang="en-US" sz="2800" dirty="0"/>
          </a:p>
        </p:txBody>
      </p:sp>
      <p:sp>
        <p:nvSpPr>
          <p:cNvPr id="10" name="Content Placeholder 2"/>
          <p:cNvSpPr>
            <a:spLocks noGrp="1"/>
          </p:cNvSpPr>
          <p:nvPr>
            <p:ph idx="1"/>
          </p:nvPr>
        </p:nvSpPr>
        <p:spPr>
          <a:xfrm>
            <a:off x="573238" y="1426197"/>
            <a:ext cx="11064360" cy="5125394"/>
          </a:xfrm>
        </p:spPr>
        <p:txBody>
          <a:bodyPr>
            <a:noAutofit/>
          </a:bodyPr>
          <a:lstStyle/>
          <a:p>
            <a:pPr marL="0" indent="0" algn="just">
              <a:buNone/>
            </a:pPr>
            <a:r>
              <a:rPr lang="en-US" sz="2100" dirty="0">
                <a:latin typeface="Helvetica Light"/>
                <a:cs typeface="Helvetica Light"/>
              </a:rPr>
              <a:t>139. The international community, through the United Nations, also has the responsibility to use appropriate diplomatic, humanitarian and other peaceful means, in accordance with Chapters VI and VIII of the Charter, </a:t>
            </a:r>
            <a:r>
              <a:rPr lang="en-US" sz="2100" dirty="0">
                <a:solidFill>
                  <a:schemeClr val="tx2"/>
                </a:solidFill>
                <a:latin typeface="Helvetica Light"/>
                <a:cs typeface="Helvetica Light"/>
              </a:rPr>
              <a:t>to help protect populations from genocide, war crimes, ethnic cleansing and crimes against humanity</a:t>
            </a:r>
            <a:r>
              <a:rPr lang="en-US" sz="2100" dirty="0">
                <a:latin typeface="Helvetica Light"/>
                <a:cs typeface="Helvetica Light"/>
              </a:rPr>
              <a:t>. In this context, we are prepared to take collective action, in </a:t>
            </a:r>
            <a:r>
              <a:rPr lang="en-US" sz="2100" dirty="0">
                <a:solidFill>
                  <a:srgbClr val="FF8600"/>
                </a:solidFill>
                <a:latin typeface="Helvetica Light"/>
                <a:cs typeface="Helvetica Light"/>
              </a:rPr>
              <a:t>a timely and decisive manner</a:t>
            </a:r>
            <a:r>
              <a:rPr lang="en-US" sz="2100" dirty="0">
                <a:latin typeface="Helvetica Light"/>
                <a:cs typeface="Helvetica Light"/>
              </a:rPr>
              <a:t>, through the Security Council, in accordance with the Charter, including Chapter VII, on a case-by-case basis and in cooperation with relevant regional organizations as appropriate, should peaceful means be inadequate and national authorities manifestly fail to protect their populations from genocide, war crimes, ethnic cleansing and crimes against humanity. We stress the need for the General Assembly to continue consideration of the responsibility to protect populations from genocide, war crimes, ethnic cleansing and crimes against humanity and its implications, bearing in mind the principles of the Charter and international law. We also intend to commit ourselves, as necessary and appropriate, to helping States build capacity to protect their populations from genocide, war crimes, ethnic cleansing and crimes against humanity and to assisting those which are under stress before crises and conflicts break out.</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3" name="TextBox 12"/>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a:t>
            </a:r>
          </a:p>
        </p:txBody>
      </p:sp>
      <p:sp>
        <p:nvSpPr>
          <p:cNvPr id="8" name="Rectangle 7">
            <a:extLst>
              <a:ext uri="{FF2B5EF4-FFF2-40B4-BE49-F238E27FC236}">
                <a16:creationId xmlns:a16="http://schemas.microsoft.com/office/drawing/2014/main" id="{9A1E533D-5AC0-FD48-B365-43571113D728}"/>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60558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EF6E2406-3F0A-CD4B-A6CE-BAB696791481}"/>
              </a:ext>
            </a:extLst>
          </p:cNvPr>
          <p:cNvSpPr txBox="1"/>
          <p:nvPr/>
        </p:nvSpPr>
        <p:spPr>
          <a:xfrm>
            <a:off x="195706" y="140028"/>
            <a:ext cx="11416065" cy="369332"/>
          </a:xfrm>
          <a:prstGeom prst="rect">
            <a:avLst/>
          </a:prstGeom>
          <a:noFill/>
        </p:spPr>
        <p:txBody>
          <a:bodyPr wrap="square" rtlCol="0">
            <a:spAutoFit/>
          </a:bodyPr>
          <a:lstStyle/>
          <a:p>
            <a:pPr>
              <a:tabLst>
                <a:tab pos="11087100" algn="r"/>
              </a:tabLst>
            </a:pPr>
            <a:r>
              <a:rPr lang="en-US" dirty="0">
                <a:solidFill>
                  <a:srgbClr val="1E96D5"/>
                </a:solidFill>
              </a:rPr>
              <a:t>GLOBAL CENTRE FOR THE RESPONSIBILITY TO PROTECT	</a:t>
            </a:r>
            <a:endParaRPr lang="en-US" dirty="0">
              <a:solidFill>
                <a:schemeClr val="tx1">
                  <a:lumMod val="50000"/>
                  <a:lumOff val="50000"/>
                </a:schemeClr>
              </a:solidFill>
            </a:endParaRPr>
          </a:p>
        </p:txBody>
      </p:sp>
      <p:graphicFrame>
        <p:nvGraphicFramePr>
          <p:cNvPr id="6" name="Diagram 5">
            <a:extLst>
              <a:ext uri="{FF2B5EF4-FFF2-40B4-BE49-F238E27FC236}">
                <a16:creationId xmlns:a16="http://schemas.microsoft.com/office/drawing/2014/main" id="{100214AC-FBD3-6442-A817-A7B3D2613167}"/>
              </a:ext>
            </a:extLst>
          </p:cNvPr>
          <p:cNvGraphicFramePr/>
          <p:nvPr>
            <p:extLst/>
          </p:nvPr>
        </p:nvGraphicFramePr>
        <p:xfrm>
          <a:off x="2509078" y="7526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B28D7B4-C609-9842-A278-DD56980B5EF5}"/>
              </a:ext>
            </a:extLst>
          </p:cNvPr>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0" name="TextBox 9">
            <a:extLst>
              <a:ext uri="{FF2B5EF4-FFF2-40B4-BE49-F238E27FC236}">
                <a16:creationId xmlns:a16="http://schemas.microsoft.com/office/drawing/2014/main" id="{6FD35785-0954-084C-B8CE-BCC83A249713}"/>
              </a:ext>
            </a:extLst>
          </p:cNvPr>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20</a:t>
            </a:r>
          </a:p>
        </p:txBody>
      </p:sp>
      <p:sp>
        <p:nvSpPr>
          <p:cNvPr id="12" name="Rectangle 11">
            <a:extLst>
              <a:ext uri="{FF2B5EF4-FFF2-40B4-BE49-F238E27FC236}">
                <a16:creationId xmlns:a16="http://schemas.microsoft.com/office/drawing/2014/main" id="{B955456A-CB46-8D47-89A0-161CB3AA7A04}"/>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85270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550903"/>
            <a:ext cx="11355294" cy="1325563"/>
          </a:xfrm>
        </p:spPr>
        <p:txBody>
          <a:bodyPr>
            <a:noAutofit/>
          </a:bodyPr>
          <a:lstStyle/>
          <a:p>
            <a:pPr algn="ctr"/>
            <a:r>
              <a:rPr lang="en-US" sz="2800" b="1" dirty="0">
                <a:latin typeface="Helvetica"/>
                <a:cs typeface="Helvetica"/>
              </a:rPr>
              <a:t>Security Council</a:t>
            </a:r>
            <a:br>
              <a:rPr lang="en-US" sz="2800" b="1" dirty="0"/>
            </a:br>
            <a:endParaRPr lang="en-US" sz="2800" dirty="0"/>
          </a:p>
        </p:txBody>
      </p:sp>
      <p:pic>
        <p:nvPicPr>
          <p:cNvPr id="9" name="Picture 8" descr="SC picture.jpg"/>
          <p:cNvPicPr>
            <a:picLocks noChangeAspect="1"/>
          </p:cNvPicPr>
          <p:nvPr/>
        </p:nvPicPr>
        <p:blipFill rotWithShape="1">
          <a:blip r:embed="rId2" cstate="print">
            <a:extLst>
              <a:ext uri="{28A0092B-C50C-407E-A947-70E740481C1C}">
                <a14:useLocalDpi xmlns:a14="http://schemas.microsoft.com/office/drawing/2010/main" val="0"/>
              </a:ext>
            </a:extLst>
          </a:blip>
          <a:srcRect t="18238" b="5712"/>
          <a:stretch/>
        </p:blipFill>
        <p:spPr>
          <a:xfrm>
            <a:off x="1202779" y="1336136"/>
            <a:ext cx="9811016" cy="4965578"/>
          </a:xfrm>
          <a:prstGeom prst="rect">
            <a:avLst/>
          </a:prstGeom>
        </p:spPr>
      </p:pic>
      <p:sp>
        <p:nvSpPr>
          <p:cNvPr id="10" name="TextBox 9"/>
          <p:cNvSpPr txBox="1"/>
          <p:nvPr/>
        </p:nvSpPr>
        <p:spPr>
          <a:xfrm>
            <a:off x="1121483" y="6284781"/>
            <a:ext cx="2759089" cy="338554"/>
          </a:xfrm>
          <a:prstGeom prst="rect">
            <a:avLst/>
          </a:prstGeom>
          <a:noFill/>
        </p:spPr>
        <p:txBody>
          <a:bodyPr wrap="none" rtlCol="0">
            <a:spAutoFit/>
          </a:bodyPr>
          <a:lstStyle/>
          <a:p>
            <a:r>
              <a:rPr lang="en-US" sz="1600" dirty="0">
                <a:latin typeface="Helvetica" pitchFamily="2" charset="0"/>
              </a:rPr>
              <a:t>UN Photo: </a:t>
            </a:r>
            <a:r>
              <a:rPr lang="en-US" sz="1600" dirty="0" err="1">
                <a:latin typeface="Helvetica" pitchFamily="2" charset="0"/>
              </a:rPr>
              <a:t>Eskinder</a:t>
            </a:r>
            <a:r>
              <a:rPr lang="en-US" sz="1600" dirty="0">
                <a:latin typeface="Helvetica" pitchFamily="2" charset="0"/>
              </a:rPr>
              <a:t> </a:t>
            </a:r>
            <a:r>
              <a:rPr lang="en-US" sz="1600" dirty="0" err="1">
                <a:latin typeface="Helvetica" pitchFamily="2" charset="0"/>
              </a:rPr>
              <a:t>Debebe</a:t>
            </a:r>
            <a:endParaRPr lang="en-US" sz="1600" dirty="0">
              <a:latin typeface="Helvetica" pitchFamily="2" charset="0"/>
            </a:endParaRPr>
          </a:p>
        </p:txBody>
      </p:sp>
      <p:sp>
        <p:nvSpPr>
          <p:cNvPr id="14" name="Rectangle 13"/>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7" name="TextBox 16"/>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21</a:t>
            </a:r>
          </a:p>
        </p:txBody>
      </p:sp>
      <p:sp>
        <p:nvSpPr>
          <p:cNvPr id="11" name="Rectangle 10">
            <a:extLst>
              <a:ext uri="{FF2B5EF4-FFF2-40B4-BE49-F238E27FC236}">
                <a16:creationId xmlns:a16="http://schemas.microsoft.com/office/drawing/2014/main" id="{03025061-A2D3-F74E-8E05-80596397E741}"/>
              </a:ext>
            </a:extLst>
          </p:cNvPr>
          <p:cNvSpPr/>
          <p:nvPr/>
        </p:nvSpPr>
        <p:spPr>
          <a:xfrm>
            <a:off x="6620886"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80707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550903"/>
            <a:ext cx="11355294" cy="1325563"/>
          </a:xfrm>
        </p:spPr>
        <p:txBody>
          <a:bodyPr>
            <a:noAutofit/>
          </a:bodyPr>
          <a:lstStyle/>
          <a:p>
            <a:pPr algn="ctr"/>
            <a:r>
              <a:rPr lang="en-US" sz="2800" b="1" dirty="0">
                <a:latin typeface="Helvetica"/>
                <a:cs typeface="Helvetica"/>
              </a:rPr>
              <a:t>Security Council</a:t>
            </a:r>
            <a:br>
              <a:rPr lang="en-US" sz="2800" b="1" dirty="0"/>
            </a:br>
            <a:endParaRPr lang="en-US" sz="2800" dirty="0"/>
          </a:p>
        </p:txBody>
      </p:sp>
      <p:pic>
        <p:nvPicPr>
          <p:cNvPr id="3" name="Picture 2"/>
          <p:cNvPicPr>
            <a:picLocks noChangeAspect="1"/>
          </p:cNvPicPr>
          <p:nvPr/>
        </p:nvPicPr>
        <p:blipFill rotWithShape="1">
          <a:blip r:embed="rId2"/>
          <a:srcRect b="48286"/>
          <a:stretch/>
        </p:blipFill>
        <p:spPr>
          <a:xfrm>
            <a:off x="3581224" y="1929965"/>
            <a:ext cx="5358063" cy="3546530"/>
          </a:xfrm>
          <a:prstGeom prst="rect">
            <a:avLst/>
          </a:prstGeom>
        </p:spPr>
      </p:pic>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4" name="TextBox 13"/>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22</a:t>
            </a:r>
          </a:p>
        </p:txBody>
      </p:sp>
      <p:sp>
        <p:nvSpPr>
          <p:cNvPr id="9" name="Rectangle 8">
            <a:extLst>
              <a:ext uri="{FF2B5EF4-FFF2-40B4-BE49-F238E27FC236}">
                <a16:creationId xmlns:a16="http://schemas.microsoft.com/office/drawing/2014/main" id="{CF7B0E44-A610-404C-908B-2B28D62E11C4}"/>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70119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550903"/>
            <a:ext cx="11355294" cy="1325563"/>
          </a:xfrm>
        </p:spPr>
        <p:txBody>
          <a:bodyPr>
            <a:noAutofit/>
          </a:bodyPr>
          <a:lstStyle/>
          <a:p>
            <a:pPr algn="ctr"/>
            <a:r>
              <a:rPr lang="en-US" sz="2800" b="1" dirty="0">
                <a:latin typeface="Helvetica"/>
                <a:cs typeface="Helvetica"/>
              </a:rPr>
              <a:t>General Assembly</a:t>
            </a:r>
            <a:br>
              <a:rPr lang="en-US" sz="2800" b="1" dirty="0"/>
            </a:br>
            <a:endParaRPr lang="en-US" sz="2800" dirty="0"/>
          </a:p>
        </p:txBody>
      </p:sp>
      <p:pic>
        <p:nvPicPr>
          <p:cNvPr id="3" name="Picture 2"/>
          <p:cNvPicPr>
            <a:picLocks noChangeAspect="1"/>
          </p:cNvPicPr>
          <p:nvPr/>
        </p:nvPicPr>
        <p:blipFill rotWithShape="1">
          <a:blip r:embed="rId2"/>
          <a:srcRect t="3499"/>
          <a:stretch/>
        </p:blipFill>
        <p:spPr>
          <a:xfrm>
            <a:off x="1682223" y="1418614"/>
            <a:ext cx="8823220" cy="4931338"/>
          </a:xfrm>
          <a:prstGeom prst="rect">
            <a:avLst/>
          </a:prstGeom>
        </p:spPr>
      </p:pic>
      <p:sp>
        <p:nvSpPr>
          <p:cNvPr id="4" name="TextBox 3"/>
          <p:cNvSpPr txBox="1"/>
          <p:nvPr/>
        </p:nvSpPr>
        <p:spPr>
          <a:xfrm>
            <a:off x="1649240" y="6350763"/>
            <a:ext cx="2359941" cy="338554"/>
          </a:xfrm>
          <a:prstGeom prst="rect">
            <a:avLst/>
          </a:prstGeom>
          <a:noFill/>
        </p:spPr>
        <p:txBody>
          <a:bodyPr wrap="none" rtlCol="0">
            <a:spAutoFit/>
          </a:bodyPr>
          <a:lstStyle/>
          <a:p>
            <a:r>
              <a:rPr lang="en-US" sz="1600" dirty="0">
                <a:latin typeface="Helvetica" pitchFamily="2" charset="0"/>
              </a:rPr>
              <a:t>UN Photo: Manuel Elias</a:t>
            </a:r>
          </a:p>
        </p:txBody>
      </p:sp>
      <p:sp>
        <p:nvSpPr>
          <p:cNvPr id="12" name="Rectangle 11"/>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23</a:t>
            </a:r>
          </a:p>
        </p:txBody>
      </p:sp>
      <p:sp>
        <p:nvSpPr>
          <p:cNvPr id="9" name="Rectangle 8">
            <a:extLst>
              <a:ext uri="{FF2B5EF4-FFF2-40B4-BE49-F238E27FC236}">
                <a16:creationId xmlns:a16="http://schemas.microsoft.com/office/drawing/2014/main" id="{6E3ED360-73F2-9D4E-B0AE-7B2958C8C7BF}"/>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247645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550903"/>
            <a:ext cx="11355294" cy="1325563"/>
          </a:xfrm>
        </p:spPr>
        <p:txBody>
          <a:bodyPr>
            <a:noAutofit/>
          </a:bodyPr>
          <a:lstStyle/>
          <a:p>
            <a:pPr algn="ctr"/>
            <a:r>
              <a:rPr lang="en-US" sz="2800" b="1" dirty="0">
                <a:latin typeface="Helvetica"/>
                <a:cs typeface="Helvetica"/>
              </a:rPr>
              <a:t>Secretariat</a:t>
            </a:r>
            <a:br>
              <a:rPr lang="en-US" sz="2800" b="1" dirty="0"/>
            </a:br>
            <a:endParaRPr lang="en-US" sz="2800" dirty="0"/>
          </a:p>
        </p:txBody>
      </p:sp>
      <p:sp>
        <p:nvSpPr>
          <p:cNvPr id="19" name="Rectangle 1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22" name="TextBox 21"/>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24</a:t>
            </a:r>
          </a:p>
        </p:txBody>
      </p:sp>
      <p:pic>
        <p:nvPicPr>
          <p:cNvPr id="14" name="Picture 13">
            <a:extLst>
              <a:ext uri="{FF2B5EF4-FFF2-40B4-BE49-F238E27FC236}">
                <a16:creationId xmlns:a16="http://schemas.microsoft.com/office/drawing/2014/main" id="{70594006-26E5-B743-93D4-9456091FC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597" y="1213684"/>
            <a:ext cx="7392924" cy="4928616"/>
          </a:xfrm>
          <a:prstGeom prst="rect">
            <a:avLst/>
          </a:prstGeom>
        </p:spPr>
      </p:pic>
      <p:sp>
        <p:nvSpPr>
          <p:cNvPr id="8" name="Rectangle 7">
            <a:extLst>
              <a:ext uri="{FF2B5EF4-FFF2-40B4-BE49-F238E27FC236}">
                <a16:creationId xmlns:a16="http://schemas.microsoft.com/office/drawing/2014/main" id="{1512A93B-B405-6548-9CEE-527F92E988FB}"/>
              </a:ext>
            </a:extLst>
          </p:cNvPr>
          <p:cNvSpPr/>
          <p:nvPr/>
        </p:nvSpPr>
        <p:spPr>
          <a:xfrm>
            <a:off x="6620886"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
        <p:nvSpPr>
          <p:cNvPr id="7" name="TextBox 6">
            <a:extLst>
              <a:ext uri="{FF2B5EF4-FFF2-40B4-BE49-F238E27FC236}">
                <a16:creationId xmlns:a16="http://schemas.microsoft.com/office/drawing/2014/main" id="{F7CCEEAA-C963-E441-9959-E2ED58E5272C}"/>
              </a:ext>
            </a:extLst>
          </p:cNvPr>
          <p:cNvSpPr txBox="1"/>
          <p:nvPr/>
        </p:nvSpPr>
        <p:spPr>
          <a:xfrm>
            <a:off x="2379611" y="6142300"/>
            <a:ext cx="2451312" cy="338554"/>
          </a:xfrm>
          <a:prstGeom prst="rect">
            <a:avLst/>
          </a:prstGeom>
          <a:noFill/>
        </p:spPr>
        <p:txBody>
          <a:bodyPr wrap="none" rtlCol="0">
            <a:spAutoFit/>
          </a:bodyPr>
          <a:lstStyle/>
          <a:p>
            <a:r>
              <a:rPr lang="en-US" sz="1600" dirty="0">
                <a:latin typeface="Helvetica" pitchFamily="2" charset="0"/>
              </a:rPr>
              <a:t>UN Photo: Rick </a:t>
            </a:r>
            <a:r>
              <a:rPr lang="en-US" sz="1600" dirty="0" err="1">
                <a:latin typeface="Helvetica" pitchFamily="2" charset="0"/>
              </a:rPr>
              <a:t>Bajornas</a:t>
            </a:r>
            <a:endParaRPr lang="en-US" sz="1600" dirty="0">
              <a:latin typeface="Helvetica" pitchFamily="2" charset="0"/>
            </a:endParaRPr>
          </a:p>
        </p:txBody>
      </p:sp>
    </p:spTree>
    <p:extLst>
      <p:ext uri="{BB962C8B-B14F-4D97-AF65-F5344CB8AC3E}">
        <p14:creationId xmlns:p14="http://schemas.microsoft.com/office/powerpoint/2010/main" val="162510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433919"/>
            <a:ext cx="11355294" cy="836155"/>
          </a:xfrm>
        </p:spPr>
        <p:txBody>
          <a:bodyPr>
            <a:noAutofit/>
          </a:bodyPr>
          <a:lstStyle/>
          <a:p>
            <a:pPr algn="ctr"/>
            <a:r>
              <a:rPr lang="en-US" sz="2800" b="1" dirty="0">
                <a:latin typeface="Helvetica"/>
                <a:cs typeface="Helvetica"/>
              </a:rPr>
              <a:t>UN Missions and Mandates</a:t>
            </a:r>
            <a:endParaRPr lang="en-US" sz="2800" dirty="0"/>
          </a:p>
        </p:txBody>
      </p:sp>
      <p:pic>
        <p:nvPicPr>
          <p:cNvPr id="4" name="Picture 3" descr="Screen Shot 2018-05-24 at 9.00.55 AM.png"/>
          <p:cNvPicPr>
            <a:picLocks noChangeAspect="1"/>
          </p:cNvPicPr>
          <p:nvPr/>
        </p:nvPicPr>
        <p:blipFill rotWithShape="1">
          <a:blip r:embed="rId2">
            <a:extLst>
              <a:ext uri="{28A0092B-C50C-407E-A947-70E740481C1C}">
                <a14:useLocalDpi xmlns:a14="http://schemas.microsoft.com/office/drawing/2010/main" val="0"/>
              </a:ext>
            </a:extLst>
          </a:blip>
          <a:srcRect l="6250" r="3187" b="3674"/>
          <a:stretch/>
        </p:blipFill>
        <p:spPr>
          <a:xfrm>
            <a:off x="791882" y="1177366"/>
            <a:ext cx="10578353" cy="4254245"/>
          </a:xfrm>
          <a:prstGeom prst="rect">
            <a:avLst/>
          </a:prstGeom>
        </p:spPr>
      </p:pic>
      <p:sp>
        <p:nvSpPr>
          <p:cNvPr id="10" name="TextBox 9"/>
          <p:cNvSpPr txBox="1"/>
          <p:nvPr/>
        </p:nvSpPr>
        <p:spPr>
          <a:xfrm>
            <a:off x="149412" y="5617882"/>
            <a:ext cx="11883031" cy="461665"/>
          </a:xfrm>
          <a:prstGeom prst="rect">
            <a:avLst/>
          </a:prstGeom>
          <a:noFill/>
        </p:spPr>
        <p:txBody>
          <a:bodyPr wrap="none" rtlCol="0">
            <a:spAutoFit/>
          </a:bodyPr>
          <a:lstStyle/>
          <a:p>
            <a:pPr algn="ctr"/>
            <a:r>
              <a:rPr lang="en-US" sz="2400" b="1" dirty="0">
                <a:latin typeface="Helvetica"/>
                <a:cs typeface="Helvetica"/>
              </a:rPr>
              <a:t>4 types of missions: Traditional, Multidimensional, Transitional, Special Political </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3" name="TextBox 12"/>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25</a:t>
            </a:r>
          </a:p>
        </p:txBody>
      </p:sp>
      <p:sp>
        <p:nvSpPr>
          <p:cNvPr id="14" name="Rectangle 13">
            <a:extLst>
              <a:ext uri="{FF2B5EF4-FFF2-40B4-BE49-F238E27FC236}">
                <a16:creationId xmlns:a16="http://schemas.microsoft.com/office/drawing/2014/main" id="{8F99DA84-6D3B-114D-A2B7-21B431D61807}"/>
              </a:ext>
            </a:extLst>
          </p:cNvPr>
          <p:cNvSpPr/>
          <p:nvPr/>
        </p:nvSpPr>
        <p:spPr>
          <a:xfrm>
            <a:off x="6620886" y="6341867"/>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2752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grpSp>
        <p:nvGrpSpPr>
          <p:cNvPr id="36" name="Group 35"/>
          <p:cNvGrpSpPr/>
          <p:nvPr/>
        </p:nvGrpSpPr>
        <p:grpSpPr>
          <a:xfrm>
            <a:off x="6681558" y="6350387"/>
            <a:ext cx="5391406" cy="373904"/>
            <a:chOff x="6764018" y="6350387"/>
            <a:chExt cx="5391406" cy="373904"/>
          </a:xfrm>
        </p:grpSpPr>
        <p:sp>
          <p:nvSpPr>
            <p:cNvPr id="37" name="Rectangle 36"/>
            <p:cNvSpPr/>
            <p:nvPr/>
          </p:nvSpPr>
          <p:spPr>
            <a:xfrm>
              <a:off x="6764018" y="6354959"/>
              <a:ext cx="5222850" cy="369332"/>
            </a:xfrm>
            <a:prstGeom prst="rect">
              <a:avLst/>
            </a:prstGeom>
          </p:spPr>
          <p:txBody>
            <a:bodyPr wrap="square">
              <a:spAutoFit/>
            </a:bodyPr>
            <a:lstStyle/>
            <a:p>
              <a:pPr>
                <a:tabLst>
                  <a:tab pos="11087100" algn="r"/>
                </a:tabLst>
              </a:pPr>
              <a:endParaRPr lang="en-US" dirty="0">
                <a:solidFill>
                  <a:srgbClr val="FFFFFF"/>
                </a:solidFill>
              </a:endParaRPr>
            </a:p>
          </p:txBody>
        </p:sp>
        <p:sp>
          <p:nvSpPr>
            <p:cNvPr id="38" name="TextBox 37"/>
            <p:cNvSpPr txBox="1"/>
            <p:nvPr/>
          </p:nvSpPr>
          <p:spPr>
            <a:xfrm>
              <a:off x="1169696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26</a:t>
              </a:r>
            </a:p>
          </p:txBody>
        </p:sp>
      </p:grpSp>
      <p:pic>
        <p:nvPicPr>
          <p:cNvPr id="34" name="Picture 33">
            <a:extLst>
              <a:ext uri="{FF2B5EF4-FFF2-40B4-BE49-F238E27FC236}">
                <a16:creationId xmlns:a16="http://schemas.microsoft.com/office/drawing/2014/main" id="{88E2394E-7396-8542-BF5A-09652298E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15" y="634633"/>
            <a:ext cx="9732772" cy="5900420"/>
          </a:xfrm>
          <a:prstGeom prst="rect">
            <a:avLst/>
          </a:prstGeom>
        </p:spPr>
      </p:pic>
      <p:sp>
        <p:nvSpPr>
          <p:cNvPr id="8" name="Rectangle 7">
            <a:extLst>
              <a:ext uri="{FF2B5EF4-FFF2-40B4-BE49-F238E27FC236}">
                <a16:creationId xmlns:a16="http://schemas.microsoft.com/office/drawing/2014/main" id="{DBCEEFEC-5CBB-1548-BA62-4172AB778507}"/>
              </a:ext>
            </a:extLst>
          </p:cNvPr>
          <p:cNvSpPr/>
          <p:nvPr/>
        </p:nvSpPr>
        <p:spPr>
          <a:xfrm>
            <a:off x="6658802" y="6374920"/>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077441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19" y="704454"/>
            <a:ext cx="11355294" cy="836155"/>
          </a:xfrm>
        </p:spPr>
        <p:txBody>
          <a:bodyPr>
            <a:noAutofit/>
          </a:bodyPr>
          <a:lstStyle/>
          <a:p>
            <a:r>
              <a:rPr lang="en-US" sz="2800" b="1" dirty="0">
                <a:latin typeface="Helvetica"/>
                <a:cs typeface="Helvetica"/>
              </a:rPr>
              <a:t>Mission components include </a:t>
            </a:r>
            <a:br>
              <a:rPr lang="en-US" sz="2800" b="1" dirty="0">
                <a:latin typeface="Helvetica"/>
                <a:cs typeface="Helvetica"/>
              </a:rPr>
            </a:br>
            <a:r>
              <a:rPr lang="en-US" sz="2800" b="1" dirty="0">
                <a:latin typeface="Helvetica"/>
                <a:cs typeface="Helvetica"/>
              </a:rPr>
              <a:t>uniformed personnel as well as:</a:t>
            </a:r>
            <a:endParaRPr lang="en-US" sz="2800" dirty="0"/>
          </a:p>
        </p:txBody>
      </p:sp>
      <p:sp>
        <p:nvSpPr>
          <p:cNvPr id="3" name="Rectangle 2"/>
          <p:cNvSpPr/>
          <p:nvPr/>
        </p:nvSpPr>
        <p:spPr>
          <a:xfrm>
            <a:off x="1121822" y="1122532"/>
            <a:ext cx="9941289" cy="5398400"/>
          </a:xfrm>
          <a:prstGeom prst="rect">
            <a:avLst/>
          </a:prstGeom>
        </p:spPr>
        <p:txBody>
          <a:bodyPr wrap="square" numCol="2">
            <a:spAutoFit/>
          </a:bodyPr>
          <a:lstStyle/>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r>
              <a:rPr lang="en-US" sz="2400" dirty="0">
                <a:latin typeface="Helvetica" pitchFamily="2" charset="0"/>
              </a:rPr>
              <a:t>Civil Affairs </a:t>
            </a:r>
          </a:p>
          <a:p>
            <a:pPr marL="342900" indent="-342900">
              <a:buFont typeface="Arial" panose="020B0604020202020204" pitchFamily="34" charset="0"/>
              <a:buChar char="•"/>
            </a:pPr>
            <a:r>
              <a:rPr lang="en-US" sz="2400" dirty="0">
                <a:latin typeface="Helvetica" pitchFamily="2" charset="0"/>
              </a:rPr>
              <a:t>Political Affairs </a:t>
            </a:r>
          </a:p>
          <a:p>
            <a:pPr marL="342900" indent="-342900">
              <a:buFont typeface="Arial" panose="020B0604020202020204" pitchFamily="34" charset="0"/>
              <a:buChar char="•"/>
            </a:pPr>
            <a:r>
              <a:rPr lang="en-US" sz="2400" dirty="0">
                <a:latin typeface="Helvetica" pitchFamily="2" charset="0"/>
              </a:rPr>
              <a:t>Rule of Law/Judicial Affairs </a:t>
            </a:r>
          </a:p>
          <a:p>
            <a:pPr marL="342900" indent="-342900">
              <a:buFont typeface="Arial" panose="020B0604020202020204" pitchFamily="34" charset="0"/>
              <a:buChar char="•"/>
            </a:pPr>
            <a:r>
              <a:rPr lang="en-US" sz="2400" dirty="0">
                <a:latin typeface="Helvetica" pitchFamily="2" charset="0"/>
              </a:rPr>
              <a:t>SSR </a:t>
            </a:r>
          </a:p>
          <a:p>
            <a:pPr marL="342900" indent="-342900">
              <a:buFont typeface="Arial" panose="020B0604020202020204" pitchFamily="34" charset="0"/>
              <a:buChar char="•"/>
            </a:pPr>
            <a:r>
              <a:rPr lang="en-US" sz="2400" dirty="0">
                <a:latin typeface="Helvetica" pitchFamily="2" charset="0"/>
              </a:rPr>
              <a:t>DDR </a:t>
            </a:r>
          </a:p>
          <a:p>
            <a:pPr marL="342900" indent="-342900">
              <a:buFont typeface="Arial" panose="020B0604020202020204" pitchFamily="34" charset="0"/>
              <a:buChar char="•"/>
            </a:pPr>
            <a:r>
              <a:rPr lang="en-US" sz="2400" dirty="0">
                <a:latin typeface="Helvetica" pitchFamily="2" charset="0"/>
              </a:rPr>
              <a:t>JOC/JMAC </a:t>
            </a:r>
          </a:p>
          <a:p>
            <a:pPr marL="342900" indent="-342900">
              <a:buFont typeface="Arial" panose="020B0604020202020204" pitchFamily="34" charset="0"/>
              <a:buChar char="•"/>
            </a:pPr>
            <a:r>
              <a:rPr lang="en-US" sz="2400" dirty="0">
                <a:latin typeface="Helvetica" pitchFamily="2" charset="0"/>
              </a:rPr>
              <a:t>Public Information </a:t>
            </a:r>
          </a:p>
          <a:p>
            <a:pPr marL="342900" indent="-342900">
              <a:buFont typeface="Arial" panose="020B0604020202020204" pitchFamily="34" charset="0"/>
              <a:buChar char="•"/>
            </a:pPr>
            <a:r>
              <a:rPr lang="en-US" sz="2400" dirty="0">
                <a:latin typeface="Helvetica" pitchFamily="2" charset="0"/>
              </a:rPr>
              <a:t>Mission Support </a:t>
            </a:r>
          </a:p>
          <a:p>
            <a:pPr marL="342900" indent="-342900">
              <a:buFont typeface="Arial" panose="020B0604020202020204" pitchFamily="34" charset="0"/>
              <a:buChar char="•"/>
            </a:pPr>
            <a:r>
              <a:rPr lang="en-US" sz="2400" dirty="0">
                <a:latin typeface="Helvetica" pitchFamily="2" charset="0"/>
              </a:rPr>
              <a:t>DSRSG/RC/HC </a:t>
            </a: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endParaRPr lang="en-US" sz="2400" dirty="0">
              <a:latin typeface="Helvetica" pitchFamily="2" charset="0"/>
            </a:endParaRPr>
          </a:p>
          <a:p>
            <a:pPr marL="342900" indent="-342900">
              <a:buFont typeface="Arial" panose="020B0604020202020204" pitchFamily="34" charset="0"/>
              <a:buChar char="•"/>
            </a:pPr>
            <a:r>
              <a:rPr lang="en-US" sz="2400" dirty="0">
                <a:latin typeface="Helvetica" pitchFamily="2" charset="0"/>
              </a:rPr>
              <a:t>SRSG’s Office </a:t>
            </a:r>
          </a:p>
          <a:p>
            <a:pPr marL="342900" indent="-342900">
              <a:buFont typeface="Arial" panose="020B0604020202020204" pitchFamily="34" charset="0"/>
              <a:buChar char="•"/>
            </a:pPr>
            <a:r>
              <a:rPr lang="en-US" sz="2400" dirty="0">
                <a:latin typeface="Helvetica" pitchFamily="2" charset="0"/>
              </a:rPr>
              <a:t>Women Protection Advisers </a:t>
            </a:r>
          </a:p>
          <a:p>
            <a:pPr marL="342900" indent="-342900">
              <a:buFont typeface="Arial" panose="020B0604020202020204" pitchFamily="34" charset="0"/>
              <a:buChar char="•"/>
            </a:pPr>
            <a:r>
              <a:rPr lang="en-US" sz="2400" dirty="0">
                <a:latin typeface="Helvetica" pitchFamily="2" charset="0"/>
              </a:rPr>
              <a:t>Child Protection Advisers</a:t>
            </a:r>
          </a:p>
          <a:p>
            <a:pPr marL="342900" indent="-342900">
              <a:buFont typeface="Arial" panose="020B0604020202020204" pitchFamily="34" charset="0"/>
              <a:buChar char="•"/>
            </a:pPr>
            <a:r>
              <a:rPr lang="en-US" sz="2400" dirty="0">
                <a:latin typeface="Helvetica" pitchFamily="2" charset="0"/>
              </a:rPr>
              <a:t>Gender Advisers </a:t>
            </a:r>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4" name="TextBox 13"/>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27</a:t>
            </a:r>
          </a:p>
        </p:txBody>
      </p:sp>
      <p:sp>
        <p:nvSpPr>
          <p:cNvPr id="9" name="Rectangle 8">
            <a:extLst>
              <a:ext uri="{FF2B5EF4-FFF2-40B4-BE49-F238E27FC236}">
                <a16:creationId xmlns:a16="http://schemas.microsoft.com/office/drawing/2014/main" id="{3383831E-0378-5944-AC79-7DE90CFED6B9}"/>
              </a:ext>
            </a:extLst>
          </p:cNvPr>
          <p:cNvSpPr/>
          <p:nvPr/>
        </p:nvSpPr>
        <p:spPr>
          <a:xfrm>
            <a:off x="6620886" y="6352983"/>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85078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803" y="2303679"/>
            <a:ext cx="9753600" cy="1293592"/>
          </a:xfrm>
        </p:spPr>
        <p:txBody>
          <a:bodyPr>
            <a:normAutofit fontScale="90000"/>
          </a:bodyPr>
          <a:lstStyle/>
          <a:p>
            <a:pPr algn="ctr"/>
            <a:r>
              <a:rPr lang="en-US" cap="none" dirty="0">
                <a:latin typeface="Helvetica"/>
                <a:cs typeface="Helvetica"/>
              </a:rPr>
              <a:t>Discussion Question:</a:t>
            </a:r>
            <a:br>
              <a:rPr lang="en-US" cap="none" dirty="0">
                <a:latin typeface="Helvetica"/>
                <a:cs typeface="Helvetica"/>
              </a:rPr>
            </a:br>
            <a:r>
              <a:rPr lang="en-US" cap="none" dirty="0">
                <a:latin typeface="Helvetica"/>
                <a:cs typeface="Helvetica"/>
              </a:rPr>
              <a:t>Where does UN peacekeeping fit within R2P’s three pillars?</a:t>
            </a:r>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28</a:t>
            </a:r>
          </a:p>
        </p:txBody>
      </p:sp>
      <p:sp>
        <p:nvSpPr>
          <p:cNvPr id="7" name="Rectangle 6">
            <a:extLst>
              <a:ext uri="{FF2B5EF4-FFF2-40B4-BE49-F238E27FC236}">
                <a16:creationId xmlns:a16="http://schemas.microsoft.com/office/drawing/2014/main" id="{2F4A28D2-0725-C448-BBC8-E6DD61CE5ED6}"/>
              </a:ext>
            </a:extLst>
          </p:cNvPr>
          <p:cNvSpPr/>
          <p:nvPr/>
        </p:nvSpPr>
        <p:spPr>
          <a:xfrm>
            <a:off x="6620886" y="6350387"/>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39727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5603" y="273050"/>
            <a:ext cx="8400089" cy="1162050"/>
          </a:xfrm>
        </p:spPr>
        <p:txBody>
          <a:bodyPr>
            <a:normAutofit/>
          </a:bodyPr>
          <a:lstStyle/>
          <a:p>
            <a:r>
              <a:rPr lang="en-US" sz="2800" b="1" dirty="0" err="1">
                <a:latin typeface="Helvetica"/>
                <a:cs typeface="Helvetica"/>
              </a:rPr>
              <a:t>Preambular</a:t>
            </a:r>
            <a:r>
              <a:rPr lang="en-US" sz="2800" b="1" dirty="0">
                <a:latin typeface="Helvetica"/>
                <a:cs typeface="Helvetica"/>
              </a:rPr>
              <a:t> paragraphs – pillar I:</a:t>
            </a:r>
          </a:p>
        </p:txBody>
      </p:sp>
      <p:sp>
        <p:nvSpPr>
          <p:cNvPr id="8" name="Content Placeholder 7"/>
          <p:cNvSpPr>
            <a:spLocks noGrp="1"/>
          </p:cNvSpPr>
          <p:nvPr>
            <p:ph idx="1"/>
          </p:nvPr>
        </p:nvSpPr>
        <p:spPr>
          <a:xfrm>
            <a:off x="355603" y="1687070"/>
            <a:ext cx="6815667" cy="4676869"/>
          </a:xfrm>
        </p:spPr>
        <p:txBody>
          <a:bodyPr>
            <a:normAutofit/>
          </a:bodyPr>
          <a:lstStyle/>
          <a:p>
            <a:pPr marL="45720" indent="0" algn="just">
              <a:buNone/>
            </a:pPr>
            <a:r>
              <a:rPr lang="en-US" sz="2400" dirty="0">
                <a:latin typeface="Helvetica Light"/>
                <a:cs typeface="Helvetica Light"/>
              </a:rPr>
              <a:t>“recalling that the government of the DRC bears the primary responsibility to protect civilians within its territory and subject to its jurisdiction, including protection from crimes against humanity and war crimes” </a:t>
            </a:r>
          </a:p>
          <a:p>
            <a:pPr marL="45720" indent="0" algn="just">
              <a:buNone/>
            </a:pPr>
            <a:r>
              <a:rPr lang="en-US" sz="2000" i="1" dirty="0">
                <a:latin typeface="Helvetica Light"/>
                <a:cs typeface="Helvetica Light"/>
              </a:rPr>
              <a:t>UN Security Council Resolution 2348, MONUSCO (DRC)</a:t>
            </a:r>
          </a:p>
          <a:p>
            <a:pPr marL="45720" indent="0" algn="just">
              <a:buNone/>
            </a:pPr>
            <a:endParaRPr lang="en-US" sz="2400" dirty="0">
              <a:latin typeface="Helvetica Light"/>
              <a:cs typeface="Helvetica Light"/>
            </a:endParaRPr>
          </a:p>
          <a:p>
            <a:pPr marL="45720" indent="0" algn="just">
              <a:buNone/>
            </a:pPr>
            <a:r>
              <a:rPr lang="en-US" sz="2400" dirty="0">
                <a:latin typeface="Helvetica Light"/>
                <a:cs typeface="Helvetica Light"/>
              </a:rPr>
              <a:t>“recalling that the CAR bears the primary responsibility to protect all populations within its territory from genocide, war crimes, ethnic cleansing and crimes against humanity” </a:t>
            </a:r>
          </a:p>
          <a:p>
            <a:pPr marL="45720" indent="0" algn="just">
              <a:buNone/>
            </a:pPr>
            <a:r>
              <a:rPr lang="en-US" sz="2000" i="1" dirty="0">
                <a:latin typeface="Helvetica Light"/>
                <a:cs typeface="Helvetica Light"/>
              </a:rPr>
              <a:t>UN Security Council Resolution 2399, MINUSCA (CAR) </a:t>
            </a:r>
            <a:endParaRPr lang="en-US" sz="2000" dirty="0">
              <a:latin typeface="Helvetica Light"/>
              <a:cs typeface="Helvetica Light"/>
            </a:endParaRPr>
          </a:p>
          <a:p>
            <a:pPr marL="45720" indent="0">
              <a:buNone/>
            </a:pPr>
            <a:endParaRPr lang="en-US" sz="2400" dirty="0">
              <a:latin typeface="Helvetica Light"/>
              <a:cs typeface="Helvetica Light"/>
            </a:endParaRPr>
          </a:p>
        </p:txBody>
      </p:sp>
      <p:sp>
        <p:nvSpPr>
          <p:cNvPr id="9" name="Text Placeholder 8"/>
          <p:cNvSpPr>
            <a:spLocks noGrp="1"/>
          </p:cNvSpPr>
          <p:nvPr>
            <p:ph type="body" sz="half" idx="2"/>
          </p:nvPr>
        </p:nvSpPr>
        <p:spPr>
          <a:xfrm>
            <a:off x="7587130" y="1509806"/>
            <a:ext cx="4011084" cy="4691063"/>
          </a:xfrm>
        </p:spPr>
        <p:txBody>
          <a:bodyPr>
            <a:normAutofit/>
          </a:bodyPr>
          <a:lstStyle/>
          <a:p>
            <a:pPr>
              <a:lnSpc>
                <a:spcPct val="110000"/>
              </a:lnSpc>
            </a:pPr>
            <a:r>
              <a:rPr lang="en-US" sz="2400" dirty="0">
                <a:latin typeface="Helvetica Light"/>
                <a:cs typeface="Helvetica Light"/>
              </a:rPr>
              <a:t>As seen in similar mandates for: MINUSMA (Mali), AMISOM (Somalia), UNMISS (South Sudan), UNAMID (Darfur)</a:t>
            </a:r>
          </a:p>
        </p:txBody>
      </p:sp>
      <p:sp>
        <p:nvSpPr>
          <p:cNvPr id="10" name="Rectangle 9"/>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6" name="TextBox 15"/>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29</a:t>
            </a:r>
          </a:p>
        </p:txBody>
      </p:sp>
      <p:sp>
        <p:nvSpPr>
          <p:cNvPr id="11" name="Rectangle 10">
            <a:extLst>
              <a:ext uri="{FF2B5EF4-FFF2-40B4-BE49-F238E27FC236}">
                <a16:creationId xmlns:a16="http://schemas.microsoft.com/office/drawing/2014/main" id="{012714C7-E42B-D345-A9E5-CF617B3B1347}"/>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265339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970" y="1344706"/>
            <a:ext cx="10515600" cy="4765404"/>
          </a:xfrm>
        </p:spPr>
        <p:txBody>
          <a:bodyPr>
            <a:normAutofit/>
          </a:bodyPr>
          <a:lstStyle/>
          <a:p>
            <a:pPr marL="0" indent="0" algn="just">
              <a:buNone/>
            </a:pPr>
            <a:r>
              <a:rPr lang="en-US" sz="2400" dirty="0">
                <a:latin typeface="Helvetica Light"/>
                <a:cs typeface="Helvetica Light"/>
              </a:rPr>
              <a:t>The Responsibility to Protect (R2P) is a political commitment made by states affirming their responsibility to protect populations from four mass atrocity crimes: </a:t>
            </a:r>
          </a:p>
          <a:p>
            <a:pPr marL="0" indent="0" algn="just">
              <a:buNone/>
            </a:pPr>
            <a:endParaRPr lang="en-US" sz="2400" dirty="0">
              <a:latin typeface="Helvetica Light"/>
              <a:cs typeface="Helvetica Light"/>
            </a:endParaRPr>
          </a:p>
          <a:p>
            <a:pPr lvl="2" algn="just">
              <a:spcAft>
                <a:spcPts val="600"/>
              </a:spcAft>
              <a:buFont typeface="Wingdings" charset="2"/>
              <a:buChar char="§"/>
            </a:pPr>
            <a:r>
              <a:rPr lang="en-US" dirty="0">
                <a:latin typeface="Helvetica Light"/>
                <a:cs typeface="Helvetica Light"/>
              </a:rPr>
              <a:t>Genocide </a:t>
            </a:r>
          </a:p>
          <a:p>
            <a:pPr lvl="2" algn="just">
              <a:spcAft>
                <a:spcPts val="600"/>
              </a:spcAft>
              <a:buFont typeface="Wingdings" charset="2"/>
              <a:buChar char="§"/>
            </a:pPr>
            <a:r>
              <a:rPr lang="en-US" dirty="0">
                <a:latin typeface="Helvetica Light"/>
                <a:cs typeface="Helvetica Light"/>
              </a:rPr>
              <a:t>War crimes </a:t>
            </a:r>
          </a:p>
          <a:p>
            <a:pPr lvl="2" algn="just">
              <a:spcAft>
                <a:spcPts val="600"/>
              </a:spcAft>
              <a:buFont typeface="Wingdings" charset="2"/>
              <a:buChar char="§"/>
            </a:pPr>
            <a:r>
              <a:rPr lang="en-US" dirty="0">
                <a:latin typeface="Helvetica Light"/>
                <a:cs typeface="Helvetica Light"/>
              </a:rPr>
              <a:t>Crimes against humanity</a:t>
            </a:r>
          </a:p>
          <a:p>
            <a:pPr lvl="2" algn="just">
              <a:spcAft>
                <a:spcPts val="600"/>
              </a:spcAft>
              <a:buFont typeface="Wingdings" charset="2"/>
              <a:buChar char="§"/>
            </a:pPr>
            <a:r>
              <a:rPr lang="en-US" dirty="0">
                <a:latin typeface="Helvetica Light"/>
                <a:cs typeface="Helvetica Light"/>
              </a:rPr>
              <a:t>Ethnic cleansing </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a:t>
            </a:r>
          </a:p>
        </p:txBody>
      </p:sp>
      <p:sp>
        <p:nvSpPr>
          <p:cNvPr id="7" name="Rectangle 6">
            <a:extLst>
              <a:ext uri="{FF2B5EF4-FFF2-40B4-BE49-F238E27FC236}">
                <a16:creationId xmlns:a16="http://schemas.microsoft.com/office/drawing/2014/main" id="{242C8E27-B031-CF42-8542-860AB58D3682}"/>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2991905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5603" y="610332"/>
            <a:ext cx="8349985" cy="824767"/>
          </a:xfrm>
        </p:spPr>
        <p:txBody>
          <a:bodyPr>
            <a:normAutofit/>
          </a:bodyPr>
          <a:lstStyle/>
          <a:p>
            <a:r>
              <a:rPr lang="en-US" sz="2800" b="1" dirty="0" err="1">
                <a:latin typeface="Helvetica"/>
                <a:cs typeface="Helvetica"/>
              </a:rPr>
              <a:t>Preambular</a:t>
            </a:r>
            <a:r>
              <a:rPr lang="en-US" sz="2800" b="1" dirty="0">
                <a:latin typeface="Helvetica"/>
                <a:cs typeface="Helvetica"/>
              </a:rPr>
              <a:t> paragraphs – pillar II:</a:t>
            </a:r>
            <a:endParaRPr lang="en-US" sz="2800" dirty="0">
              <a:latin typeface="Helvetica"/>
              <a:cs typeface="Helvetica"/>
            </a:endParaRPr>
          </a:p>
        </p:txBody>
      </p:sp>
      <p:sp>
        <p:nvSpPr>
          <p:cNvPr id="8" name="Content Placeholder 7"/>
          <p:cNvSpPr>
            <a:spLocks noGrp="1"/>
          </p:cNvSpPr>
          <p:nvPr>
            <p:ph idx="1"/>
          </p:nvPr>
        </p:nvSpPr>
        <p:spPr>
          <a:xfrm>
            <a:off x="284385" y="1678985"/>
            <a:ext cx="11516972" cy="4521883"/>
          </a:xfrm>
        </p:spPr>
        <p:txBody>
          <a:bodyPr>
            <a:normAutofit/>
          </a:bodyPr>
          <a:lstStyle/>
          <a:p>
            <a:pPr algn="just">
              <a:buFont typeface="Wingdings" charset="2"/>
              <a:buChar char="§"/>
            </a:pPr>
            <a:r>
              <a:rPr lang="en-US" sz="2400" dirty="0">
                <a:latin typeface="Helvetica Light"/>
                <a:cs typeface="Helvetica Light"/>
              </a:rPr>
              <a:t>“reiterating its strong support for the Special Representative of the Secretary-General for Mali, and for MINUSMA to assist the Malian authorities and the Malian people in their efforts to bring lasting peace and stability to their country, bearing in mind the primary responsibility of the Malian authorities to protect the population” </a:t>
            </a:r>
          </a:p>
          <a:p>
            <a:pPr marL="228600" indent="0">
              <a:buNone/>
            </a:pPr>
            <a:r>
              <a:rPr lang="en-US" sz="2400" dirty="0">
                <a:latin typeface="Helvetica Light"/>
                <a:cs typeface="Helvetica Light"/>
              </a:rPr>
              <a:t>  </a:t>
            </a:r>
            <a:r>
              <a:rPr lang="en-US" sz="2400" i="1" dirty="0">
                <a:latin typeface="Helvetica Light"/>
                <a:cs typeface="Helvetica Light"/>
              </a:rPr>
              <a:t>UN Security Council Resolution 2374, MINUSMA (Mali) </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30</a:t>
            </a:r>
          </a:p>
        </p:txBody>
      </p:sp>
      <p:sp>
        <p:nvSpPr>
          <p:cNvPr id="11" name="Rectangle 10">
            <a:extLst>
              <a:ext uri="{FF2B5EF4-FFF2-40B4-BE49-F238E27FC236}">
                <a16:creationId xmlns:a16="http://schemas.microsoft.com/office/drawing/2014/main" id="{278E8DC8-1DE9-4046-8776-431C024EAEB1}"/>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11586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5603" y="273050"/>
            <a:ext cx="10078577" cy="1162050"/>
          </a:xfrm>
        </p:spPr>
        <p:txBody>
          <a:bodyPr>
            <a:normAutofit/>
          </a:bodyPr>
          <a:lstStyle/>
          <a:p>
            <a:r>
              <a:rPr lang="en-US" sz="2800" b="1" dirty="0">
                <a:latin typeface="Helvetica"/>
                <a:cs typeface="Helvetica"/>
              </a:rPr>
              <a:t>Operative paragraphs – pillar II:</a:t>
            </a:r>
          </a:p>
        </p:txBody>
      </p:sp>
      <p:sp>
        <p:nvSpPr>
          <p:cNvPr id="8" name="Content Placeholder 7"/>
          <p:cNvSpPr>
            <a:spLocks noGrp="1"/>
          </p:cNvSpPr>
          <p:nvPr>
            <p:ph idx="1"/>
          </p:nvPr>
        </p:nvSpPr>
        <p:spPr>
          <a:xfrm>
            <a:off x="355603" y="1672697"/>
            <a:ext cx="11277139" cy="4676869"/>
          </a:xfrm>
        </p:spPr>
        <p:txBody>
          <a:bodyPr>
            <a:normAutofit/>
          </a:bodyPr>
          <a:lstStyle/>
          <a:p>
            <a:pPr marL="45720" indent="0" algn="just">
              <a:buNone/>
            </a:pPr>
            <a:r>
              <a:rPr lang="en-US" sz="2400" dirty="0">
                <a:latin typeface="Helvetica Light"/>
                <a:cs typeface="Helvetica Light"/>
              </a:rPr>
              <a:t>“advising and assisting the Government of South Sudan, including military and police at national and local levels as appropriate, in fulfilling its responsibility to protect”  </a:t>
            </a:r>
          </a:p>
          <a:p>
            <a:pPr marL="45720" indent="0" algn="just">
              <a:buNone/>
            </a:pPr>
            <a:endParaRPr lang="en-US" sz="2400" dirty="0">
              <a:latin typeface="Helvetica Light"/>
              <a:cs typeface="Helvetica Light"/>
            </a:endParaRPr>
          </a:p>
          <a:p>
            <a:pPr marL="45720" indent="0" algn="just">
              <a:buNone/>
            </a:pPr>
            <a:r>
              <a:rPr lang="en-US" sz="2000" i="1" dirty="0">
                <a:latin typeface="Helvetica Light"/>
                <a:cs typeface="Helvetica Light"/>
              </a:rPr>
              <a:t>UN Security Council Resolution 1996, UNMISS (South Sudan)</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31</a:t>
            </a:r>
          </a:p>
        </p:txBody>
      </p:sp>
      <p:sp>
        <p:nvSpPr>
          <p:cNvPr id="11" name="Rectangle 10">
            <a:extLst>
              <a:ext uri="{FF2B5EF4-FFF2-40B4-BE49-F238E27FC236}">
                <a16:creationId xmlns:a16="http://schemas.microsoft.com/office/drawing/2014/main" id="{6BA0E12D-6060-6546-8B87-A15DC75A8219}"/>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24371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5603" y="273050"/>
            <a:ext cx="10078577" cy="1162050"/>
          </a:xfrm>
        </p:spPr>
        <p:txBody>
          <a:bodyPr>
            <a:normAutofit/>
          </a:bodyPr>
          <a:lstStyle/>
          <a:p>
            <a:r>
              <a:rPr lang="en-US" sz="2800" b="1" dirty="0">
                <a:latin typeface="Helvetica"/>
                <a:cs typeface="Helvetica"/>
              </a:rPr>
              <a:t>Preambula</a:t>
            </a:r>
            <a:r>
              <a:rPr lang="en-US" sz="2800" dirty="0">
                <a:latin typeface="Helvetica"/>
                <a:cs typeface="Helvetica"/>
              </a:rPr>
              <a:t>r + </a:t>
            </a:r>
            <a:r>
              <a:rPr lang="en-US" sz="2800" b="1" dirty="0">
                <a:latin typeface="Helvetica"/>
                <a:cs typeface="Helvetica"/>
              </a:rPr>
              <a:t>Operative paragraphs – pillar III:</a:t>
            </a:r>
          </a:p>
        </p:txBody>
      </p:sp>
      <p:sp>
        <p:nvSpPr>
          <p:cNvPr id="8" name="Content Placeholder 7"/>
          <p:cNvSpPr>
            <a:spLocks noGrp="1"/>
          </p:cNvSpPr>
          <p:nvPr>
            <p:ph idx="1"/>
          </p:nvPr>
        </p:nvSpPr>
        <p:spPr>
          <a:xfrm>
            <a:off x="355603" y="1672697"/>
            <a:ext cx="11277139" cy="4676869"/>
          </a:xfrm>
        </p:spPr>
        <p:txBody>
          <a:bodyPr>
            <a:normAutofit/>
          </a:bodyPr>
          <a:lstStyle/>
          <a:p>
            <a:pPr marL="45720" indent="0" algn="just">
              <a:buNone/>
            </a:pPr>
            <a:r>
              <a:rPr lang="en-US" sz="2400" dirty="0">
                <a:latin typeface="Helvetica Light"/>
                <a:cs typeface="Helvetica Light"/>
              </a:rPr>
              <a:t>“reaffirming the primary responsibility of each State to protect”</a:t>
            </a:r>
          </a:p>
          <a:p>
            <a:pPr marL="45720" indent="0" algn="just">
              <a:buNone/>
            </a:pPr>
            <a:endParaRPr lang="en-US" sz="2400" dirty="0">
              <a:latin typeface="Helvetica Light"/>
              <a:cs typeface="Helvetica Light"/>
            </a:endParaRPr>
          </a:p>
          <a:p>
            <a:pPr marL="45720" indent="0" algn="just">
              <a:buNone/>
            </a:pPr>
            <a:r>
              <a:rPr lang="en-US" sz="2400" dirty="0">
                <a:latin typeface="Helvetica Light"/>
                <a:cs typeface="Helvetica Light"/>
              </a:rPr>
              <a:t>“use all necessary means to carry out its mandate to protect civilians under imminent threat of physical violence, within its capabilities and its area of deployment, including to prevent the use of heavy weapons against the civilian population”  </a:t>
            </a:r>
          </a:p>
          <a:p>
            <a:pPr marL="45720" indent="0" algn="just">
              <a:buNone/>
            </a:pPr>
            <a:endParaRPr lang="en-US" sz="2400" dirty="0">
              <a:latin typeface="Helvetica Light"/>
              <a:cs typeface="Helvetica Light"/>
            </a:endParaRPr>
          </a:p>
          <a:p>
            <a:pPr marL="45720" indent="0" algn="just">
              <a:buNone/>
            </a:pPr>
            <a:r>
              <a:rPr lang="en-US" sz="2000" i="1" dirty="0">
                <a:latin typeface="Helvetica Light"/>
                <a:cs typeface="Helvetica Light"/>
              </a:rPr>
              <a:t>UN Security Council Resolution 1975, UNOCI (Cote d’Ivoire)</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32</a:t>
            </a:r>
          </a:p>
        </p:txBody>
      </p:sp>
      <p:sp>
        <p:nvSpPr>
          <p:cNvPr id="11" name="Rectangle 10">
            <a:extLst>
              <a:ext uri="{FF2B5EF4-FFF2-40B4-BE49-F238E27FC236}">
                <a16:creationId xmlns:a16="http://schemas.microsoft.com/office/drawing/2014/main" id="{6BA0E12D-6060-6546-8B87-A15DC75A8219}"/>
              </a:ext>
            </a:extLst>
          </p:cNvPr>
          <p:cNvSpPr/>
          <p:nvPr/>
        </p:nvSpPr>
        <p:spPr>
          <a:xfrm>
            <a:off x="6620886" y="6358081"/>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71843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61" y="552822"/>
            <a:ext cx="9753600" cy="980823"/>
          </a:xfrm>
        </p:spPr>
        <p:txBody>
          <a:bodyPr>
            <a:normAutofit/>
          </a:bodyPr>
          <a:lstStyle/>
          <a:p>
            <a:r>
              <a:rPr lang="en-US" sz="2800" b="1" dirty="0">
                <a:latin typeface="Helvetica"/>
                <a:cs typeface="Helvetica"/>
              </a:rPr>
              <a:t>Missions with Mandates Relevant to Upholding R2P:</a:t>
            </a:r>
          </a:p>
        </p:txBody>
      </p:sp>
      <p:sp>
        <p:nvSpPr>
          <p:cNvPr id="3" name="Content Placeholder 2"/>
          <p:cNvSpPr>
            <a:spLocks noGrp="1"/>
          </p:cNvSpPr>
          <p:nvPr>
            <p:ph idx="1"/>
          </p:nvPr>
        </p:nvSpPr>
        <p:spPr>
          <a:xfrm>
            <a:off x="507999" y="1745912"/>
            <a:ext cx="11334751" cy="4748621"/>
          </a:xfrm>
        </p:spPr>
        <p:txBody>
          <a:bodyPr>
            <a:noAutofit/>
          </a:bodyPr>
          <a:lstStyle/>
          <a:p>
            <a:pPr algn="just">
              <a:lnSpc>
                <a:spcPct val="110000"/>
              </a:lnSpc>
              <a:spcAft>
                <a:spcPts val="600"/>
              </a:spcAft>
              <a:buFont typeface="Wingdings" charset="2"/>
              <a:buChar char="§"/>
            </a:pPr>
            <a:r>
              <a:rPr lang="en-US" sz="2400" dirty="0">
                <a:latin typeface="Helvetica Light"/>
                <a:cs typeface="Helvetica Light"/>
              </a:rPr>
              <a:t>In total, 7 missions have included a reference to the responsibility of states to uphold their responsibility to protect: MINUSCA (CAR), MINUSMA (Mali), MONUSCO (DRC), UNAMID (Darfur), UNMISS (South Sudan), UNOCI (Côte d’Ivoire; ended in 2017) and the AU Mission in Somalia (AMISOM)</a:t>
            </a:r>
          </a:p>
          <a:p>
            <a:pPr algn="just">
              <a:lnSpc>
                <a:spcPct val="110000"/>
              </a:lnSpc>
              <a:spcAft>
                <a:spcPts val="600"/>
              </a:spcAft>
              <a:buFont typeface="Wingdings" charset="2"/>
              <a:buChar char="§"/>
            </a:pPr>
            <a:r>
              <a:rPr lang="en-US" sz="2400" dirty="0">
                <a:latin typeface="Helvetica Light"/>
                <a:cs typeface="Helvetica Light"/>
              </a:rPr>
              <a:t>UNMISS is mandated to monitor and report on incidents of hate speech</a:t>
            </a:r>
          </a:p>
          <a:p>
            <a:pPr algn="just">
              <a:lnSpc>
                <a:spcPct val="110000"/>
              </a:lnSpc>
              <a:spcAft>
                <a:spcPts val="600"/>
              </a:spcAft>
              <a:buFont typeface="Wingdings" charset="2"/>
              <a:buChar char="§"/>
            </a:pPr>
            <a:r>
              <a:rPr lang="en-US" sz="2400" dirty="0">
                <a:latin typeface="Helvetica Light"/>
                <a:cs typeface="Helvetica Light"/>
              </a:rPr>
              <a:t>MONUSCO is mandated to assist the government in holding perpetrators of mass atrocity crimes accountable</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33</a:t>
            </a:r>
          </a:p>
        </p:txBody>
      </p:sp>
      <p:sp>
        <p:nvSpPr>
          <p:cNvPr id="8" name="Rectangle 7">
            <a:extLst>
              <a:ext uri="{FF2B5EF4-FFF2-40B4-BE49-F238E27FC236}">
                <a16:creationId xmlns:a16="http://schemas.microsoft.com/office/drawing/2014/main" id="{91861439-FF56-AB42-882B-7E87AF9465F7}"/>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23831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9" y="539653"/>
            <a:ext cx="9753600" cy="1154097"/>
          </a:xfrm>
        </p:spPr>
        <p:txBody>
          <a:bodyPr>
            <a:normAutofit/>
          </a:bodyPr>
          <a:lstStyle/>
          <a:p>
            <a:r>
              <a:rPr lang="en-US" sz="2800" b="1" dirty="0">
                <a:latin typeface="Helvetica"/>
                <a:cs typeface="Helvetica"/>
              </a:rPr>
              <a:t>R2P and Other Protection Agendas</a:t>
            </a:r>
          </a:p>
        </p:txBody>
      </p:sp>
      <p:sp>
        <p:nvSpPr>
          <p:cNvPr id="3" name="Content Placeholder 2"/>
          <p:cNvSpPr>
            <a:spLocks noGrp="1"/>
          </p:cNvSpPr>
          <p:nvPr>
            <p:ph idx="1"/>
          </p:nvPr>
        </p:nvSpPr>
        <p:spPr>
          <a:xfrm>
            <a:off x="1697789" y="2058738"/>
            <a:ext cx="9884611" cy="4067427"/>
          </a:xfrm>
        </p:spPr>
        <p:txBody>
          <a:bodyPr>
            <a:normAutofit/>
          </a:bodyPr>
          <a:lstStyle/>
          <a:p>
            <a:pPr>
              <a:spcAft>
                <a:spcPts val="600"/>
              </a:spcAft>
              <a:buFont typeface="Wingdings" charset="2"/>
              <a:buChar char="§"/>
            </a:pPr>
            <a:r>
              <a:rPr lang="en-US" sz="2400" dirty="0">
                <a:latin typeface="Helvetica Light"/>
                <a:cs typeface="Helvetica Light"/>
              </a:rPr>
              <a:t>Conflict-Related Sexual Violence</a:t>
            </a:r>
          </a:p>
          <a:p>
            <a:pPr>
              <a:spcAft>
                <a:spcPts val="600"/>
              </a:spcAft>
              <a:buFont typeface="Wingdings" charset="2"/>
              <a:buChar char="§"/>
            </a:pPr>
            <a:r>
              <a:rPr lang="en-US" sz="2400" dirty="0">
                <a:latin typeface="Helvetica Light"/>
                <a:cs typeface="Helvetica Light"/>
              </a:rPr>
              <a:t>Child Protection</a:t>
            </a:r>
          </a:p>
          <a:p>
            <a:pPr>
              <a:spcAft>
                <a:spcPts val="600"/>
              </a:spcAft>
              <a:buFont typeface="Wingdings" charset="2"/>
              <a:buChar char="§"/>
            </a:pPr>
            <a:r>
              <a:rPr lang="en-US" sz="2400" dirty="0">
                <a:latin typeface="Helvetica Light"/>
                <a:cs typeface="Helvetica Light"/>
              </a:rPr>
              <a:t>Protection of Cultural Heritage</a:t>
            </a:r>
          </a:p>
        </p:txBody>
      </p:sp>
      <p:sp>
        <p:nvSpPr>
          <p:cNvPr id="12" name="Rectangle 11"/>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55997" y="6350387"/>
            <a:ext cx="495032"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34</a:t>
            </a:r>
          </a:p>
        </p:txBody>
      </p:sp>
      <p:sp>
        <p:nvSpPr>
          <p:cNvPr id="7" name="Rectangle 6">
            <a:extLst>
              <a:ext uri="{FF2B5EF4-FFF2-40B4-BE49-F238E27FC236}">
                <a16:creationId xmlns:a16="http://schemas.microsoft.com/office/drawing/2014/main" id="{DFF34602-8F69-294E-AD9F-609147861A86}"/>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4018429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1750"/>
            <a:ext cx="9753600" cy="1154097"/>
          </a:xfrm>
        </p:spPr>
        <p:txBody>
          <a:bodyPr>
            <a:normAutofit/>
          </a:bodyPr>
          <a:lstStyle/>
          <a:p>
            <a:r>
              <a:rPr lang="en-US" sz="2800" b="1" dirty="0">
                <a:latin typeface="Helvetica"/>
                <a:cs typeface="Helvetica"/>
              </a:rPr>
              <a:t>Conflict-Related Sexual Violence (CRSV)</a:t>
            </a:r>
          </a:p>
        </p:txBody>
      </p:sp>
      <p:pic>
        <p:nvPicPr>
          <p:cNvPr id="5" name="Content Placeholder 4" descr="Screen Shot 2018-02-23 at 3.47.53 PM.png">
            <a:hlinkClick r:id="rId2"/>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505" r="4356"/>
          <a:stretch/>
        </p:blipFill>
        <p:spPr>
          <a:xfrm>
            <a:off x="564205" y="2219565"/>
            <a:ext cx="5298497" cy="2934632"/>
          </a:xfrm>
        </p:spPr>
      </p:pic>
      <p:sp>
        <p:nvSpPr>
          <p:cNvPr id="4" name="Content Placeholder 3"/>
          <p:cNvSpPr>
            <a:spLocks noGrp="1"/>
          </p:cNvSpPr>
          <p:nvPr>
            <p:ph sz="half" idx="2"/>
          </p:nvPr>
        </p:nvSpPr>
        <p:spPr>
          <a:xfrm>
            <a:off x="6242305" y="1825495"/>
            <a:ext cx="4973801" cy="4513395"/>
          </a:xfrm>
        </p:spPr>
        <p:txBody>
          <a:bodyPr>
            <a:normAutofit fontScale="77500" lnSpcReduction="20000"/>
          </a:bodyPr>
          <a:lstStyle/>
          <a:p>
            <a:pPr algn="just">
              <a:lnSpc>
                <a:spcPct val="120000"/>
              </a:lnSpc>
              <a:spcAft>
                <a:spcPts val="600"/>
              </a:spcAft>
              <a:buFont typeface="Wingdings" charset="2"/>
              <a:buChar char="§"/>
            </a:pPr>
            <a:r>
              <a:rPr lang="en-US" dirty="0">
                <a:latin typeface="Helvetica Light"/>
                <a:cs typeface="Helvetica Light"/>
              </a:rPr>
              <a:t>“incidents or patterns of sexual violence that includes rape, sexual slavery, forced prostitution, forced pregnancy, enforced sterilization, or any other form of sexual violence of comparable gravity, against women, men, girls or boys“</a:t>
            </a:r>
          </a:p>
          <a:p>
            <a:pPr algn="just">
              <a:lnSpc>
                <a:spcPct val="120000"/>
              </a:lnSpc>
              <a:spcAft>
                <a:spcPts val="600"/>
              </a:spcAft>
              <a:buFont typeface="Wingdings" charset="2"/>
              <a:buChar char="§"/>
            </a:pPr>
            <a:r>
              <a:rPr lang="en-US" dirty="0">
                <a:latin typeface="Helvetica Light"/>
                <a:cs typeface="Helvetica Light"/>
              </a:rPr>
              <a:t>Five missions have a specific mandate to combat CRSV: MINUSCA, MINUSMA, MONUSCO, UNAMID and UNMISS. </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6" name="TextBox 15"/>
          <p:cNvSpPr txBox="1"/>
          <p:nvPr/>
        </p:nvSpPr>
        <p:spPr>
          <a:xfrm>
            <a:off x="11655997" y="6350387"/>
            <a:ext cx="495032"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35</a:t>
            </a:r>
          </a:p>
        </p:txBody>
      </p:sp>
      <p:sp>
        <p:nvSpPr>
          <p:cNvPr id="8" name="Rectangle 7">
            <a:extLst>
              <a:ext uri="{FF2B5EF4-FFF2-40B4-BE49-F238E27FC236}">
                <a16:creationId xmlns:a16="http://schemas.microsoft.com/office/drawing/2014/main" id="{71DD1CCF-BBC6-2B47-9555-D80075D2CA15}"/>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97724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044" y="540073"/>
            <a:ext cx="9753600" cy="1154097"/>
          </a:xfrm>
        </p:spPr>
        <p:txBody>
          <a:bodyPr>
            <a:normAutofit/>
          </a:bodyPr>
          <a:lstStyle/>
          <a:p>
            <a:r>
              <a:rPr lang="en-US" sz="2800" b="1" dirty="0">
                <a:latin typeface="Helvetica"/>
                <a:cs typeface="Helvetica"/>
              </a:rPr>
              <a:t>Child Protection</a:t>
            </a:r>
          </a:p>
        </p:txBody>
      </p:sp>
      <p:sp>
        <p:nvSpPr>
          <p:cNvPr id="3" name="Content Placeholder 2"/>
          <p:cNvSpPr>
            <a:spLocks noGrp="1"/>
          </p:cNvSpPr>
          <p:nvPr>
            <p:ph idx="1"/>
          </p:nvPr>
        </p:nvSpPr>
        <p:spPr>
          <a:xfrm>
            <a:off x="1219200" y="1964390"/>
            <a:ext cx="9753600" cy="4344972"/>
          </a:xfrm>
        </p:spPr>
        <p:txBody>
          <a:bodyPr>
            <a:normAutofit/>
          </a:bodyPr>
          <a:lstStyle/>
          <a:p>
            <a:pPr marL="0" indent="0">
              <a:spcAft>
                <a:spcPts val="600"/>
              </a:spcAft>
              <a:buNone/>
            </a:pPr>
            <a:r>
              <a:rPr lang="en-US" sz="2400" dirty="0">
                <a:latin typeface="Helvetica Light"/>
                <a:cs typeface="Helvetica Light"/>
              </a:rPr>
              <a:t>UN peacekeepers are mandated to protect children from the “six grave violations” including:  </a:t>
            </a:r>
          </a:p>
          <a:p>
            <a:pPr lvl="1">
              <a:spcAft>
                <a:spcPts val="600"/>
              </a:spcAft>
              <a:buFont typeface="Wingdings" charset="2"/>
              <a:buChar char="§"/>
            </a:pPr>
            <a:r>
              <a:rPr lang="en-US" sz="2400" dirty="0">
                <a:latin typeface="Helvetica Light"/>
                <a:cs typeface="Helvetica Light"/>
              </a:rPr>
              <a:t>Killing and maiming</a:t>
            </a:r>
          </a:p>
          <a:p>
            <a:pPr lvl="1">
              <a:spcAft>
                <a:spcPts val="600"/>
              </a:spcAft>
              <a:buFont typeface="Wingdings" charset="2"/>
              <a:buChar char="§"/>
            </a:pPr>
            <a:r>
              <a:rPr lang="en-US" sz="2400" dirty="0">
                <a:latin typeface="Helvetica Light"/>
                <a:cs typeface="Helvetica Light"/>
              </a:rPr>
              <a:t>Recruitment and use of child soldiers</a:t>
            </a:r>
          </a:p>
          <a:p>
            <a:pPr lvl="1">
              <a:spcAft>
                <a:spcPts val="600"/>
              </a:spcAft>
              <a:buFont typeface="Wingdings" charset="2"/>
              <a:buChar char="§"/>
            </a:pPr>
            <a:r>
              <a:rPr lang="en-US" sz="2400" dirty="0">
                <a:latin typeface="Helvetica Light"/>
                <a:cs typeface="Helvetica Light"/>
              </a:rPr>
              <a:t>Abduction </a:t>
            </a:r>
          </a:p>
          <a:p>
            <a:pPr lvl="1">
              <a:spcAft>
                <a:spcPts val="600"/>
              </a:spcAft>
              <a:buFont typeface="Wingdings" charset="2"/>
              <a:buChar char="§"/>
            </a:pPr>
            <a:r>
              <a:rPr lang="en-US" sz="2400" dirty="0">
                <a:latin typeface="Helvetica Light"/>
                <a:cs typeface="Helvetica Light"/>
              </a:rPr>
              <a:t>Rape and sexual violence</a:t>
            </a:r>
          </a:p>
          <a:p>
            <a:pPr lvl="1">
              <a:spcAft>
                <a:spcPts val="600"/>
              </a:spcAft>
              <a:buFont typeface="Wingdings" charset="2"/>
              <a:buChar char="§"/>
            </a:pPr>
            <a:r>
              <a:rPr lang="en-US" sz="2400" dirty="0">
                <a:latin typeface="Helvetica Light"/>
                <a:cs typeface="Helvetica Light"/>
              </a:rPr>
              <a:t>Attacks against schools and hospitals</a:t>
            </a:r>
          </a:p>
          <a:p>
            <a:pPr lvl="1">
              <a:spcAft>
                <a:spcPts val="600"/>
              </a:spcAft>
              <a:buFont typeface="Wingdings" charset="2"/>
              <a:buChar char="§"/>
            </a:pPr>
            <a:r>
              <a:rPr lang="en-US" sz="2400" dirty="0">
                <a:latin typeface="Helvetica Light"/>
                <a:cs typeface="Helvetica Light"/>
              </a:rPr>
              <a:t>Denial of </a:t>
            </a:r>
            <a:r>
              <a:rPr lang="en-US" sz="2400">
                <a:latin typeface="Helvetica Light"/>
                <a:cs typeface="Helvetica Light"/>
              </a:rPr>
              <a:t>humanitarian access </a:t>
            </a:r>
            <a:endParaRPr lang="en-US" sz="2400" dirty="0">
              <a:latin typeface="Helvetica Light"/>
              <a:cs typeface="Helvetica Light"/>
            </a:endParaRPr>
          </a:p>
        </p:txBody>
      </p:sp>
      <p:sp>
        <p:nvSpPr>
          <p:cNvPr id="12" name="Rectangle 11"/>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55997" y="6350387"/>
            <a:ext cx="495032"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36</a:t>
            </a:r>
          </a:p>
        </p:txBody>
      </p:sp>
      <p:sp>
        <p:nvSpPr>
          <p:cNvPr id="7" name="Rectangle 6">
            <a:extLst>
              <a:ext uri="{FF2B5EF4-FFF2-40B4-BE49-F238E27FC236}">
                <a16:creationId xmlns:a16="http://schemas.microsoft.com/office/drawing/2014/main" id="{826EC26D-9E2B-8647-A259-C1EE62833BEE}"/>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4139243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967"/>
            <a:ext cx="9753600" cy="1154097"/>
          </a:xfrm>
        </p:spPr>
        <p:txBody>
          <a:bodyPr>
            <a:normAutofit/>
          </a:bodyPr>
          <a:lstStyle/>
          <a:p>
            <a:r>
              <a:rPr lang="en-US" sz="2800" b="1" dirty="0">
                <a:latin typeface="Helvetica"/>
                <a:cs typeface="Helvetica"/>
              </a:rPr>
              <a:t>Protection of Cultural Heritage</a:t>
            </a:r>
          </a:p>
        </p:txBody>
      </p:sp>
      <p:sp>
        <p:nvSpPr>
          <p:cNvPr id="3" name="Content Placeholder 2"/>
          <p:cNvSpPr>
            <a:spLocks noGrp="1"/>
          </p:cNvSpPr>
          <p:nvPr>
            <p:ph idx="1"/>
          </p:nvPr>
        </p:nvSpPr>
        <p:spPr>
          <a:xfrm>
            <a:off x="762000" y="1443796"/>
            <a:ext cx="10520947" cy="4678414"/>
          </a:xfrm>
        </p:spPr>
        <p:txBody>
          <a:bodyPr>
            <a:noAutofit/>
          </a:bodyPr>
          <a:lstStyle/>
          <a:p>
            <a:pPr marL="45720" indent="0" algn="just">
              <a:spcAft>
                <a:spcPts val="600"/>
              </a:spcAft>
              <a:buNone/>
            </a:pPr>
            <a:r>
              <a:rPr lang="en-US" sz="2400" dirty="0">
                <a:latin typeface="Helvetica Light"/>
                <a:cs typeface="Helvetica Light"/>
              </a:rPr>
              <a:t>“…damage to cultural property belonging to any people whatsoever means damage to the cultural heritage of all mankind…” – Preamble, Convention for the Protection of Cultural Property in the Event of Armed Conflict (The Hague, 14 May 1954).</a:t>
            </a:r>
          </a:p>
          <a:p>
            <a:pPr algn="just">
              <a:spcAft>
                <a:spcPts val="600"/>
              </a:spcAft>
              <a:buFont typeface="Wingdings" charset="2"/>
              <a:buChar char="§"/>
            </a:pPr>
            <a:r>
              <a:rPr lang="en-US" sz="2400" dirty="0">
                <a:latin typeface="Helvetica Light"/>
                <a:cs typeface="Helvetica Light"/>
              </a:rPr>
              <a:t>Intentional destruction of cultural heritage is often part of a wider and systematic effort by state or non-state actors to destroy a group and its history</a:t>
            </a:r>
          </a:p>
          <a:p>
            <a:pPr algn="just">
              <a:spcAft>
                <a:spcPts val="600"/>
              </a:spcAft>
              <a:buFont typeface="Wingdings" charset="2"/>
              <a:buChar char="§"/>
            </a:pPr>
            <a:r>
              <a:rPr lang="en-US" sz="2400" dirty="0">
                <a:latin typeface="Helvetica Light"/>
                <a:cs typeface="Helvetica Light"/>
              </a:rPr>
              <a:t>Culture is an intrinsic part of what constitutes identity of a people and an attack on cultural heritage can consequently be seen as an attack on the very identity of a group and its right to exist  </a:t>
            </a:r>
          </a:p>
          <a:p>
            <a:pPr algn="just">
              <a:spcAft>
                <a:spcPts val="600"/>
              </a:spcAft>
              <a:buFont typeface="Wingdings" charset="2"/>
              <a:buChar char="§"/>
            </a:pPr>
            <a:r>
              <a:rPr lang="en-US" sz="2400" dirty="0">
                <a:latin typeface="Helvetica Light"/>
                <a:cs typeface="Helvetica Light"/>
              </a:rPr>
              <a:t>Mali hosts the one UN peacekeeping mission that was previously mandated to protect and restore cultural heritage (MINUSMA) </a:t>
            </a:r>
          </a:p>
        </p:txBody>
      </p:sp>
      <p:sp>
        <p:nvSpPr>
          <p:cNvPr id="12" name="Rectangle 11"/>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5" name="TextBox 14"/>
          <p:cNvSpPr txBox="1"/>
          <p:nvPr/>
        </p:nvSpPr>
        <p:spPr>
          <a:xfrm>
            <a:off x="11655997" y="6350387"/>
            <a:ext cx="495032"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37</a:t>
            </a:r>
          </a:p>
        </p:txBody>
      </p:sp>
      <p:sp>
        <p:nvSpPr>
          <p:cNvPr id="7" name="Rectangle 6">
            <a:extLst>
              <a:ext uri="{FF2B5EF4-FFF2-40B4-BE49-F238E27FC236}">
                <a16:creationId xmlns:a16="http://schemas.microsoft.com/office/drawing/2014/main" id="{8C32CA76-3DE9-6C49-A3EA-0DF8AC6C47FD}"/>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687054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7882"/>
            <a:ext cx="9753600" cy="985106"/>
          </a:xfrm>
        </p:spPr>
        <p:txBody>
          <a:bodyPr>
            <a:normAutofit/>
          </a:bodyPr>
          <a:lstStyle/>
          <a:p>
            <a:r>
              <a:rPr lang="en-US" sz="2800" b="1" dirty="0">
                <a:latin typeface="Helvetica"/>
                <a:cs typeface="Helvetica"/>
              </a:rPr>
              <a:t>Module 1 Learning Outcomes - Review </a:t>
            </a:r>
          </a:p>
        </p:txBody>
      </p:sp>
      <p:sp>
        <p:nvSpPr>
          <p:cNvPr id="3" name="Content Placeholder 2"/>
          <p:cNvSpPr>
            <a:spLocks noGrp="1"/>
          </p:cNvSpPr>
          <p:nvPr>
            <p:ph idx="1"/>
          </p:nvPr>
        </p:nvSpPr>
        <p:spPr>
          <a:xfrm>
            <a:off x="1219200" y="1435556"/>
            <a:ext cx="9753600" cy="4873805"/>
          </a:xfrm>
        </p:spPr>
        <p:txBody>
          <a:bodyPr>
            <a:normAutofit fontScale="92500" lnSpcReduction="20000"/>
          </a:bodyPr>
          <a:lstStyle/>
          <a:p>
            <a:pPr marL="0" indent="0">
              <a:spcAft>
                <a:spcPts val="1200"/>
              </a:spcAft>
              <a:buNone/>
            </a:pPr>
            <a:r>
              <a:rPr lang="en-US" sz="2400" dirty="0">
                <a:latin typeface="Helvetica Light"/>
                <a:cs typeface="Helvetica Light"/>
              </a:rPr>
              <a:t>By the end of Module 1, learners will:</a:t>
            </a:r>
          </a:p>
          <a:p>
            <a:pPr>
              <a:spcAft>
                <a:spcPts val="600"/>
              </a:spcAft>
              <a:buFont typeface="Wingdings" charset="2"/>
              <a:buChar char="§"/>
            </a:pPr>
            <a:r>
              <a:rPr lang="en-US" sz="2400" dirty="0">
                <a:latin typeface="Helvetica Light"/>
                <a:cs typeface="Helvetica Light"/>
              </a:rPr>
              <a:t>Explain R2P and the responsibilities it commits various actors to uphold</a:t>
            </a:r>
          </a:p>
          <a:p>
            <a:pPr>
              <a:spcAft>
                <a:spcPts val="600"/>
              </a:spcAft>
              <a:buFont typeface="Wingdings" charset="2"/>
              <a:buChar char="§"/>
            </a:pPr>
            <a:r>
              <a:rPr lang="en-US" sz="2400" dirty="0">
                <a:latin typeface="Helvetica Light"/>
                <a:cs typeface="Helvetica Light"/>
              </a:rPr>
              <a:t>Understand the historic context of the development of R2P, including the grave consequences of failing to protect populations from mass atrocity crimes</a:t>
            </a:r>
          </a:p>
          <a:p>
            <a:pPr>
              <a:spcAft>
                <a:spcPts val="600"/>
              </a:spcAft>
              <a:buFont typeface="Wingdings" charset="2"/>
              <a:buChar char="§"/>
            </a:pPr>
            <a:r>
              <a:rPr lang="en-US" sz="2400" dirty="0">
                <a:latin typeface="Helvetica Light"/>
                <a:cs typeface="Helvetica Light"/>
              </a:rPr>
              <a:t>Define the four mass atrocity crimes: war crimes, crimes against humanity, genocide, and ethnic cleansing</a:t>
            </a:r>
          </a:p>
          <a:p>
            <a:pPr>
              <a:spcAft>
                <a:spcPts val="600"/>
              </a:spcAft>
              <a:buFont typeface="Wingdings" charset="2"/>
              <a:buChar char="§"/>
            </a:pPr>
            <a:r>
              <a:rPr lang="en-US" sz="2400" dirty="0">
                <a:latin typeface="Helvetica Light"/>
                <a:cs typeface="Helvetica Light"/>
              </a:rPr>
              <a:t>Identify the three pillars of R2P, list relevant actors for implementing each pillar, and describe different actions that can be taken by these actors under each pillar</a:t>
            </a:r>
          </a:p>
          <a:p>
            <a:pPr>
              <a:spcAft>
                <a:spcPts val="600"/>
              </a:spcAft>
              <a:buFont typeface="Wingdings" charset="2"/>
              <a:buChar char="§"/>
            </a:pPr>
            <a:r>
              <a:rPr lang="en-US" sz="2400" dirty="0">
                <a:latin typeface="Helvetica Light"/>
                <a:cs typeface="Helvetica Light"/>
              </a:rPr>
              <a:t>Understand the basic structure of the United Nations, its organs and departments as it relates to peacekeeping</a:t>
            </a:r>
          </a:p>
          <a:p>
            <a:pPr>
              <a:spcAft>
                <a:spcPts val="600"/>
              </a:spcAft>
              <a:buFont typeface="Wingdings" charset="2"/>
              <a:buChar char="§"/>
            </a:pPr>
            <a:r>
              <a:rPr lang="en-US" sz="2400" dirty="0">
                <a:latin typeface="Helvetica Light"/>
              </a:rPr>
              <a:t>Understand the relationship between R2P and other protection agendas</a:t>
            </a:r>
          </a:p>
          <a:p>
            <a:pPr>
              <a:spcAft>
                <a:spcPts val="600"/>
              </a:spcAft>
              <a:buFont typeface="Wingdings" charset="2"/>
              <a:buChar char="§"/>
            </a:pPr>
            <a:endParaRPr lang="en-US" dirty="0"/>
          </a:p>
        </p:txBody>
      </p:sp>
      <p:sp>
        <p:nvSpPr>
          <p:cNvPr id="10" name="Rectangle 9"/>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3" name="TextBox 12"/>
          <p:cNvSpPr txBox="1"/>
          <p:nvPr/>
        </p:nvSpPr>
        <p:spPr>
          <a:xfrm>
            <a:off x="11614509" y="6350387"/>
            <a:ext cx="458455"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38</a:t>
            </a:r>
          </a:p>
        </p:txBody>
      </p:sp>
      <p:sp>
        <p:nvSpPr>
          <p:cNvPr id="8" name="Rectangle 7">
            <a:extLst>
              <a:ext uri="{FF2B5EF4-FFF2-40B4-BE49-F238E27FC236}">
                <a16:creationId xmlns:a16="http://schemas.microsoft.com/office/drawing/2014/main" id="{0D588FD6-923E-D44A-B77F-246D160A1625}"/>
              </a:ext>
            </a:extLst>
          </p:cNvPr>
          <p:cNvSpPr/>
          <p:nvPr/>
        </p:nvSpPr>
        <p:spPr>
          <a:xfrm>
            <a:off x="6620886" y="6355120"/>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
        <p:nvSpPr>
          <p:cNvPr id="7" name="Rectangle 6">
            <a:extLst>
              <a:ext uri="{FF2B5EF4-FFF2-40B4-BE49-F238E27FC236}">
                <a16:creationId xmlns:a16="http://schemas.microsoft.com/office/drawing/2014/main" id="{A9C68122-AE93-994E-B562-8F51DCFD2CD1}"/>
              </a:ext>
            </a:extLst>
          </p:cNvPr>
          <p:cNvSpPr/>
          <p:nvPr/>
        </p:nvSpPr>
        <p:spPr>
          <a:xfrm>
            <a:off x="6619900" y="6365776"/>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273448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64" y="513058"/>
            <a:ext cx="9753600" cy="817422"/>
          </a:xfrm>
        </p:spPr>
        <p:txBody>
          <a:bodyPr>
            <a:normAutofit/>
          </a:bodyPr>
          <a:lstStyle/>
          <a:p>
            <a:r>
              <a:rPr lang="en-US" sz="2800" b="1" dirty="0">
                <a:latin typeface="Helvetica"/>
                <a:cs typeface="Helvetica"/>
              </a:rPr>
              <a:t>R2P’s Three Pillars</a:t>
            </a:r>
          </a:p>
        </p:txBody>
      </p:sp>
      <p:sp>
        <p:nvSpPr>
          <p:cNvPr id="3" name="Content Placeholder 2"/>
          <p:cNvSpPr>
            <a:spLocks noGrp="1"/>
          </p:cNvSpPr>
          <p:nvPr>
            <p:ph idx="1"/>
          </p:nvPr>
        </p:nvSpPr>
        <p:spPr>
          <a:xfrm>
            <a:off x="1219200" y="1849600"/>
            <a:ext cx="9753600" cy="4459762"/>
          </a:xfrm>
        </p:spPr>
        <p:txBody>
          <a:bodyPr>
            <a:normAutofit lnSpcReduction="10000"/>
          </a:bodyPr>
          <a:lstStyle/>
          <a:p>
            <a:pPr algn="just">
              <a:buFont typeface="Wingdings" charset="2"/>
              <a:buChar char="§"/>
            </a:pPr>
            <a:r>
              <a:rPr lang="en" sz="2400" dirty="0">
                <a:latin typeface="Helvetica Light"/>
                <a:ea typeface="Cambria"/>
                <a:cs typeface="Helvetica Light"/>
                <a:sym typeface="Cambria"/>
              </a:rPr>
              <a:t>Pillar 1: Every state has the </a:t>
            </a:r>
            <a:r>
              <a:rPr lang="en" sz="2400" u="sng" dirty="0">
                <a:latin typeface="Helvetica Light"/>
                <a:ea typeface="Cambria"/>
                <a:cs typeface="Helvetica Light"/>
                <a:sym typeface="Cambria"/>
              </a:rPr>
              <a:t>primary responsibility</a:t>
            </a:r>
            <a:r>
              <a:rPr lang="en" sz="2400" dirty="0">
                <a:latin typeface="Helvetica Light"/>
                <a:ea typeface="Cambria"/>
                <a:cs typeface="Helvetica Light"/>
                <a:sym typeface="Cambria"/>
              </a:rPr>
              <a:t> to protect their populations from</a:t>
            </a:r>
            <a:r>
              <a:rPr lang="en-US" sz="2400" dirty="0">
                <a:latin typeface="Helvetica Light"/>
                <a:ea typeface="Cambria"/>
                <a:cs typeface="Helvetica Light"/>
                <a:sym typeface="Cambria"/>
              </a:rPr>
              <a:t> </a:t>
            </a:r>
            <a:r>
              <a:rPr lang="en" sz="2400" dirty="0">
                <a:latin typeface="Helvetica Light"/>
                <a:ea typeface="Cambria"/>
                <a:cs typeface="Helvetica Light"/>
                <a:sym typeface="Cambria"/>
              </a:rPr>
              <a:t>genocide,</a:t>
            </a:r>
            <a:r>
              <a:rPr lang="en-US" sz="2400" dirty="0">
                <a:latin typeface="Helvetica Light"/>
                <a:ea typeface="Cambria"/>
                <a:cs typeface="Helvetica Light"/>
                <a:sym typeface="Cambria"/>
              </a:rPr>
              <a:t> war crimes,</a:t>
            </a:r>
            <a:r>
              <a:rPr lang="en" sz="2400" dirty="0">
                <a:latin typeface="Helvetica Light"/>
                <a:ea typeface="Cambria"/>
                <a:cs typeface="Helvetica Light"/>
                <a:sym typeface="Cambria"/>
              </a:rPr>
              <a:t> ethnic cleansing</a:t>
            </a:r>
            <a:r>
              <a:rPr lang="en-US" sz="2400" dirty="0">
                <a:latin typeface="Helvetica Light"/>
                <a:ea typeface="Cambria"/>
                <a:cs typeface="Helvetica Light"/>
                <a:sym typeface="Cambria"/>
              </a:rPr>
              <a:t> and</a:t>
            </a:r>
            <a:r>
              <a:rPr lang="en" sz="2400" dirty="0">
                <a:latin typeface="Helvetica Light"/>
                <a:ea typeface="Cambria"/>
                <a:cs typeface="Helvetica Light"/>
                <a:sym typeface="Cambria"/>
              </a:rPr>
              <a:t> crimes against humanity; </a:t>
            </a:r>
          </a:p>
          <a:p>
            <a:pPr algn="just">
              <a:buFont typeface="Wingdings" charset="2"/>
              <a:buChar char="§"/>
            </a:pPr>
            <a:endParaRPr lang="en" sz="2400" dirty="0">
              <a:latin typeface="Helvetica Light"/>
              <a:ea typeface="Cambria"/>
              <a:cs typeface="Helvetica Light"/>
              <a:sym typeface="Cambria"/>
            </a:endParaRPr>
          </a:p>
          <a:p>
            <a:pPr algn="just">
              <a:buFont typeface="Wingdings" charset="2"/>
              <a:buChar char="§"/>
            </a:pPr>
            <a:r>
              <a:rPr lang="en" sz="2400" dirty="0">
                <a:latin typeface="Helvetica Light"/>
                <a:ea typeface="Cambria"/>
                <a:cs typeface="Helvetica Light"/>
                <a:sym typeface="Cambria"/>
              </a:rPr>
              <a:t>Pillar 2: The international community has the responsibility to encourage and</a:t>
            </a:r>
            <a:r>
              <a:rPr lang="en" sz="2400" u="sng" dirty="0">
                <a:latin typeface="Helvetica Light"/>
                <a:ea typeface="Cambria"/>
                <a:cs typeface="Helvetica Light"/>
                <a:sym typeface="Cambria"/>
              </a:rPr>
              <a:t> provide assistance</a:t>
            </a:r>
            <a:r>
              <a:rPr lang="en" sz="2400" dirty="0">
                <a:latin typeface="Helvetica Light"/>
                <a:ea typeface="Cambria"/>
                <a:cs typeface="Helvetica Light"/>
                <a:sym typeface="Cambria"/>
              </a:rPr>
              <a:t> to individual states in building capacity to meet that responsibility;</a:t>
            </a:r>
            <a:br>
              <a:rPr lang="en-US" sz="2400" dirty="0">
                <a:latin typeface="Helvetica Light"/>
                <a:ea typeface="Cambria"/>
                <a:cs typeface="Helvetica Light"/>
                <a:sym typeface="Cambria"/>
              </a:rPr>
            </a:br>
            <a:r>
              <a:rPr lang="en" sz="2400" dirty="0">
                <a:latin typeface="Helvetica Light"/>
                <a:ea typeface="Cambria"/>
                <a:cs typeface="Helvetica Light"/>
                <a:sym typeface="Cambria"/>
              </a:rPr>
              <a:t>  </a:t>
            </a:r>
            <a:endParaRPr lang="en-US" sz="2400" dirty="0">
              <a:latin typeface="Helvetica Light"/>
              <a:ea typeface="Cambria"/>
              <a:cs typeface="Helvetica Light"/>
              <a:sym typeface="Cambria"/>
            </a:endParaRPr>
          </a:p>
          <a:p>
            <a:pPr algn="just">
              <a:buFont typeface="Wingdings" charset="2"/>
              <a:buChar char="§"/>
            </a:pPr>
            <a:r>
              <a:rPr lang="en" sz="2400" dirty="0">
                <a:latin typeface="Helvetica Light"/>
                <a:ea typeface="Cambria"/>
                <a:cs typeface="Helvetica Light"/>
                <a:sym typeface="Cambria"/>
              </a:rPr>
              <a:t>Pillar 3: If a state is manifestly failing to protect its populations, the international community must be preprared to take appropriate collective action, in a </a:t>
            </a:r>
            <a:r>
              <a:rPr lang="en" sz="2400" u="sng" dirty="0">
                <a:latin typeface="Helvetica Light"/>
                <a:ea typeface="Cambria"/>
                <a:cs typeface="Helvetica Light"/>
                <a:sym typeface="Cambria"/>
              </a:rPr>
              <a:t>timely and decisive manner</a:t>
            </a:r>
            <a:r>
              <a:rPr lang="en" sz="2400" dirty="0">
                <a:latin typeface="Helvetica Light"/>
                <a:ea typeface="Cambria"/>
                <a:cs typeface="Helvetica Light"/>
                <a:sym typeface="Cambria"/>
              </a:rPr>
              <a:t> and in accordance with the UN Charter. </a:t>
            </a:r>
          </a:p>
          <a:p>
            <a:pPr marL="45720" indent="0">
              <a:buNone/>
            </a:pPr>
            <a:endParaRPr lang="en-US" dirty="0"/>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4</a:t>
            </a:r>
          </a:p>
        </p:txBody>
      </p:sp>
      <p:sp>
        <p:nvSpPr>
          <p:cNvPr id="8" name="Rectangle 7">
            <a:extLst>
              <a:ext uri="{FF2B5EF4-FFF2-40B4-BE49-F238E27FC236}">
                <a16:creationId xmlns:a16="http://schemas.microsoft.com/office/drawing/2014/main" id="{6F95FE2B-42E5-5A43-9CEB-97654B9756A2}"/>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99552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52364" y="2347739"/>
            <a:ext cx="9753600" cy="817422"/>
          </a:xfrm>
        </p:spPr>
        <p:txBody>
          <a:bodyPr>
            <a:normAutofit/>
          </a:bodyPr>
          <a:lstStyle/>
          <a:p>
            <a:pPr algn="ctr"/>
            <a:r>
              <a:rPr lang="en-US" sz="3600" b="1" dirty="0">
                <a:latin typeface="Helvetica"/>
                <a:cs typeface="Helvetica"/>
              </a:rPr>
              <a:t>Activity: In-And-Out</a:t>
            </a:r>
          </a:p>
        </p:txBody>
      </p:sp>
      <p:sp>
        <p:nvSpPr>
          <p:cNvPr id="8" name="Rectangle 7"/>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1" name="TextBox 10"/>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5</a:t>
            </a:r>
          </a:p>
        </p:txBody>
      </p:sp>
      <p:sp>
        <p:nvSpPr>
          <p:cNvPr id="12" name="Rectangle 11">
            <a:extLst>
              <a:ext uri="{FF2B5EF4-FFF2-40B4-BE49-F238E27FC236}">
                <a16:creationId xmlns:a16="http://schemas.microsoft.com/office/drawing/2014/main" id="{8990D7CB-2AFC-0E49-8022-D99A4FD41ED6}"/>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54330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86" y="540204"/>
            <a:ext cx="10515600" cy="796855"/>
          </a:xfrm>
        </p:spPr>
        <p:txBody>
          <a:bodyPr>
            <a:normAutofit/>
          </a:bodyPr>
          <a:lstStyle/>
          <a:p>
            <a:pPr algn="ctr"/>
            <a:r>
              <a:rPr lang="en-US" sz="2800" b="1" dirty="0">
                <a:latin typeface="Helvetica"/>
                <a:cs typeface="Helvetica"/>
              </a:rPr>
              <a:t>Definition of the Crimes: Genocide</a:t>
            </a:r>
          </a:p>
        </p:txBody>
      </p:sp>
      <p:sp>
        <p:nvSpPr>
          <p:cNvPr id="3" name="Content Placeholder 2"/>
          <p:cNvSpPr>
            <a:spLocks noGrp="1"/>
          </p:cNvSpPr>
          <p:nvPr>
            <p:ph idx="1"/>
          </p:nvPr>
        </p:nvSpPr>
        <p:spPr>
          <a:xfrm>
            <a:off x="1219200" y="1894167"/>
            <a:ext cx="9753600" cy="4103213"/>
          </a:xfrm>
        </p:spPr>
        <p:txBody>
          <a:bodyPr>
            <a:normAutofit fontScale="92500" lnSpcReduction="10000"/>
          </a:bodyPr>
          <a:lstStyle/>
          <a:p>
            <a:pPr marL="0" indent="0" algn="just">
              <a:buNone/>
            </a:pPr>
            <a:r>
              <a:rPr lang="en-US" sz="2600" dirty="0">
                <a:latin typeface="Helvetica Light"/>
                <a:cs typeface="Helvetica Light"/>
              </a:rPr>
              <a:t>“acts committed in a deliberate attempt to destroy in whole or in part a national, ethnic, racial or religious group”</a:t>
            </a:r>
          </a:p>
          <a:p>
            <a:pPr marL="0" indent="0" algn="just">
              <a:buNone/>
            </a:pPr>
            <a:endParaRPr lang="en-US" sz="2600" dirty="0">
              <a:latin typeface="Helvetica Light"/>
              <a:cs typeface="Helvetica Light"/>
            </a:endParaRPr>
          </a:p>
          <a:p>
            <a:pPr marL="0" indent="0" algn="just">
              <a:spcAft>
                <a:spcPts val="600"/>
              </a:spcAft>
              <a:buNone/>
            </a:pPr>
            <a:r>
              <a:rPr lang="en-US" sz="2600" dirty="0">
                <a:latin typeface="Helvetica Light"/>
                <a:cs typeface="Helvetica Light"/>
              </a:rPr>
              <a:t>This includes such acts as:</a:t>
            </a:r>
          </a:p>
          <a:p>
            <a:pPr lvl="1" algn="just">
              <a:spcAft>
                <a:spcPts val="600"/>
              </a:spcAft>
              <a:buFont typeface="Wingdings" charset="2"/>
              <a:buChar char="§"/>
            </a:pPr>
            <a:r>
              <a:rPr lang="en-US" sz="2600" dirty="0">
                <a:latin typeface="Helvetica Light"/>
                <a:cs typeface="Helvetica Light"/>
              </a:rPr>
              <a:t>Killing members of the group </a:t>
            </a:r>
          </a:p>
          <a:p>
            <a:pPr lvl="1" algn="just">
              <a:spcAft>
                <a:spcPts val="600"/>
              </a:spcAft>
              <a:buFont typeface="Wingdings" charset="2"/>
              <a:buChar char="§"/>
            </a:pPr>
            <a:r>
              <a:rPr lang="en-US" sz="2600" dirty="0">
                <a:latin typeface="Helvetica Light"/>
                <a:cs typeface="Helvetica Light"/>
              </a:rPr>
              <a:t>Causing serious bodily or mental harm to members of the group </a:t>
            </a:r>
          </a:p>
          <a:p>
            <a:pPr lvl="1" algn="just">
              <a:spcAft>
                <a:spcPts val="600"/>
              </a:spcAft>
              <a:buFont typeface="Wingdings" charset="2"/>
              <a:buChar char="§"/>
            </a:pPr>
            <a:r>
              <a:rPr lang="en-US" sz="2600" dirty="0">
                <a:latin typeface="Helvetica Light"/>
                <a:cs typeface="Helvetica Light"/>
              </a:rPr>
              <a:t>Deliberately inflicting on the group conditions of life calculated to bring about its physical destruction in whole or in part </a:t>
            </a:r>
          </a:p>
          <a:p>
            <a:pPr lvl="1" algn="just">
              <a:spcAft>
                <a:spcPts val="600"/>
              </a:spcAft>
              <a:buFont typeface="Wingdings" charset="2"/>
              <a:buChar char="§"/>
            </a:pPr>
            <a:r>
              <a:rPr lang="en-US" sz="2600" dirty="0">
                <a:latin typeface="Helvetica Light"/>
                <a:cs typeface="Helvetica Light"/>
              </a:rPr>
              <a:t>Imposing measures intended to prevent births within the group</a:t>
            </a:r>
          </a:p>
          <a:p>
            <a:pPr algn="just"/>
            <a:endParaRPr lang="en-US" dirty="0"/>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6</a:t>
            </a:r>
          </a:p>
        </p:txBody>
      </p:sp>
      <p:sp>
        <p:nvSpPr>
          <p:cNvPr id="13" name="Rectangle 12">
            <a:extLst>
              <a:ext uri="{FF2B5EF4-FFF2-40B4-BE49-F238E27FC236}">
                <a16:creationId xmlns:a16="http://schemas.microsoft.com/office/drawing/2014/main" id="{C8057A86-17E6-D240-9671-208E0A185242}"/>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413329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1" y="531210"/>
            <a:ext cx="10515600" cy="828898"/>
          </a:xfrm>
        </p:spPr>
        <p:txBody>
          <a:bodyPr>
            <a:normAutofit/>
          </a:bodyPr>
          <a:lstStyle/>
          <a:p>
            <a:pPr algn="ctr"/>
            <a:r>
              <a:rPr lang="en-US" sz="2800" b="1" dirty="0">
                <a:latin typeface="Helvetica"/>
                <a:cs typeface="Helvetica"/>
              </a:rPr>
              <a:t>War Crimes </a:t>
            </a:r>
          </a:p>
        </p:txBody>
      </p:sp>
      <p:sp>
        <p:nvSpPr>
          <p:cNvPr id="3" name="Content Placeholder 2"/>
          <p:cNvSpPr>
            <a:spLocks noGrp="1"/>
          </p:cNvSpPr>
          <p:nvPr>
            <p:ph idx="1"/>
          </p:nvPr>
        </p:nvSpPr>
        <p:spPr>
          <a:xfrm>
            <a:off x="1219200" y="1261337"/>
            <a:ext cx="9753600" cy="4794027"/>
          </a:xfrm>
        </p:spPr>
        <p:txBody>
          <a:bodyPr>
            <a:noAutofit/>
          </a:bodyPr>
          <a:lstStyle/>
          <a:p>
            <a:pPr marL="0" indent="0" algn="just">
              <a:buNone/>
            </a:pPr>
            <a:r>
              <a:rPr lang="en-US" sz="2400" dirty="0">
                <a:latin typeface="Helvetica Light"/>
                <a:cs typeface="Helvetica Light"/>
              </a:rPr>
              <a:t>“acts which constitute grave breaches and other violations of the laws and customs of armed conflict, particularly those in violation of the Geneva Conventions”</a:t>
            </a:r>
          </a:p>
          <a:p>
            <a:pPr marL="0" indent="0" algn="just">
              <a:buNone/>
            </a:pPr>
            <a:endParaRPr lang="en-US" sz="2400" dirty="0">
              <a:latin typeface="Helvetica Light"/>
              <a:cs typeface="Helvetica Light"/>
            </a:endParaRPr>
          </a:p>
          <a:p>
            <a:pPr marL="0" indent="0" algn="just">
              <a:spcAft>
                <a:spcPts val="600"/>
              </a:spcAft>
              <a:buNone/>
            </a:pPr>
            <a:r>
              <a:rPr lang="en-US" sz="2400" dirty="0">
                <a:latin typeface="Helvetica Light"/>
                <a:cs typeface="Helvetica Light"/>
              </a:rPr>
              <a:t>This includes such acts as:</a:t>
            </a:r>
          </a:p>
          <a:p>
            <a:pPr lvl="1" algn="just">
              <a:spcAft>
                <a:spcPts val="600"/>
              </a:spcAft>
              <a:buFont typeface="Wingdings" charset="2"/>
              <a:buChar char="§"/>
            </a:pPr>
            <a:r>
              <a:rPr lang="en-US" sz="2400" dirty="0">
                <a:latin typeface="Helvetica Light"/>
                <a:cs typeface="Helvetica Light"/>
              </a:rPr>
              <a:t>Intentionally directing attacks against the civilian population as such or against individual civilians not taking direct part in hostilities</a:t>
            </a:r>
          </a:p>
          <a:p>
            <a:pPr lvl="1" algn="just">
              <a:spcAft>
                <a:spcPts val="600"/>
              </a:spcAft>
              <a:buFont typeface="Wingdings" charset="2"/>
              <a:buChar char="§"/>
            </a:pPr>
            <a:r>
              <a:rPr lang="en-US" sz="2400" dirty="0">
                <a:latin typeface="Helvetica Light"/>
                <a:cs typeface="Helvetica Light"/>
              </a:rPr>
              <a:t>Attacking or bombarding, by whatever means, towns, villages, dwellings or buildings which are undefended and which are not military objectives</a:t>
            </a:r>
          </a:p>
          <a:p>
            <a:pPr lvl="1" algn="just">
              <a:spcAft>
                <a:spcPts val="600"/>
              </a:spcAft>
              <a:buFont typeface="Wingdings" charset="2"/>
              <a:buChar char="§"/>
            </a:pPr>
            <a:r>
              <a:rPr lang="en-US" sz="2400" dirty="0">
                <a:latin typeface="Helvetica Light"/>
                <a:cs typeface="Helvetica Light"/>
              </a:rPr>
              <a:t>Employing poison or poisoned weapons</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7</a:t>
            </a:r>
          </a:p>
        </p:txBody>
      </p:sp>
      <p:sp>
        <p:nvSpPr>
          <p:cNvPr id="8" name="Rectangle 7">
            <a:extLst>
              <a:ext uri="{FF2B5EF4-FFF2-40B4-BE49-F238E27FC236}">
                <a16:creationId xmlns:a16="http://schemas.microsoft.com/office/drawing/2014/main" id="{0FEC7843-A33E-2B49-B54D-50BC1453071A}"/>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165519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21" y="536646"/>
            <a:ext cx="10515600" cy="1016931"/>
          </a:xfrm>
        </p:spPr>
        <p:txBody>
          <a:bodyPr>
            <a:normAutofit/>
          </a:bodyPr>
          <a:lstStyle/>
          <a:p>
            <a:pPr algn="ctr"/>
            <a:r>
              <a:rPr lang="en-US" sz="2800" b="1" dirty="0">
                <a:latin typeface="Helvetica"/>
                <a:cs typeface="Helvetica"/>
              </a:rPr>
              <a:t>Crimes Against Humanity</a:t>
            </a:r>
          </a:p>
        </p:txBody>
      </p:sp>
      <p:sp>
        <p:nvSpPr>
          <p:cNvPr id="3" name="Content Placeholder 2"/>
          <p:cNvSpPr>
            <a:spLocks noGrp="1"/>
          </p:cNvSpPr>
          <p:nvPr>
            <p:ph idx="1"/>
          </p:nvPr>
        </p:nvSpPr>
        <p:spPr>
          <a:xfrm>
            <a:off x="1219200" y="1669543"/>
            <a:ext cx="9753600" cy="4300874"/>
          </a:xfrm>
        </p:spPr>
        <p:txBody>
          <a:bodyPr>
            <a:noAutofit/>
          </a:bodyPr>
          <a:lstStyle/>
          <a:p>
            <a:pPr marL="0" indent="0" algn="just">
              <a:buNone/>
            </a:pPr>
            <a:r>
              <a:rPr lang="en-US" sz="2400" dirty="0">
                <a:latin typeface="Helvetica Light"/>
                <a:cs typeface="Helvetica Light"/>
              </a:rPr>
              <a:t>“acts committed as part of a widespread or systematic attack directed against a civilian population”</a:t>
            </a:r>
          </a:p>
          <a:p>
            <a:pPr marL="0" indent="0">
              <a:buNone/>
            </a:pPr>
            <a:endParaRPr lang="en-US" sz="2400" dirty="0">
              <a:latin typeface="Helvetica Light"/>
              <a:cs typeface="Helvetica Light"/>
            </a:endParaRPr>
          </a:p>
          <a:p>
            <a:pPr marL="0" indent="0">
              <a:spcAft>
                <a:spcPts val="600"/>
              </a:spcAft>
              <a:buNone/>
            </a:pPr>
            <a:r>
              <a:rPr lang="en-US" sz="2400" dirty="0">
                <a:latin typeface="Helvetica Light"/>
                <a:cs typeface="Helvetica Light"/>
              </a:rPr>
              <a:t>This includes such acts as:</a:t>
            </a:r>
          </a:p>
          <a:p>
            <a:pPr lvl="1">
              <a:spcAft>
                <a:spcPts val="600"/>
              </a:spcAft>
              <a:buFont typeface="Wingdings" charset="2"/>
              <a:buChar char="§"/>
            </a:pPr>
            <a:r>
              <a:rPr lang="en-US" sz="2400" dirty="0">
                <a:latin typeface="Helvetica Light"/>
                <a:cs typeface="Helvetica Light"/>
              </a:rPr>
              <a:t>Murder </a:t>
            </a:r>
          </a:p>
          <a:p>
            <a:pPr lvl="1">
              <a:spcAft>
                <a:spcPts val="600"/>
              </a:spcAft>
              <a:buFont typeface="Wingdings" charset="2"/>
              <a:buChar char="§"/>
            </a:pPr>
            <a:r>
              <a:rPr lang="en-US" sz="2400" dirty="0">
                <a:latin typeface="Helvetica Light"/>
                <a:cs typeface="Helvetica Light"/>
              </a:rPr>
              <a:t>Torture</a:t>
            </a:r>
          </a:p>
          <a:p>
            <a:pPr lvl="1">
              <a:spcAft>
                <a:spcPts val="600"/>
              </a:spcAft>
              <a:buFont typeface="Wingdings" charset="2"/>
              <a:buChar char="§"/>
            </a:pPr>
            <a:r>
              <a:rPr lang="en-US" sz="2400" dirty="0">
                <a:latin typeface="Helvetica Light"/>
                <a:cs typeface="Helvetica Light"/>
              </a:rPr>
              <a:t>Enslavement </a:t>
            </a:r>
          </a:p>
          <a:p>
            <a:pPr lvl="1">
              <a:spcAft>
                <a:spcPts val="600"/>
              </a:spcAft>
              <a:buFont typeface="Wingdings" charset="2"/>
              <a:buChar char="§"/>
            </a:pPr>
            <a:r>
              <a:rPr lang="en-US" sz="2400" dirty="0">
                <a:latin typeface="Helvetica Light"/>
                <a:cs typeface="Helvetica Light"/>
              </a:rPr>
              <a:t>Forcible transfers of populations </a:t>
            </a:r>
          </a:p>
          <a:p>
            <a:pPr lvl="1">
              <a:spcAft>
                <a:spcPts val="600"/>
              </a:spcAft>
              <a:buFont typeface="Wingdings" charset="2"/>
              <a:buChar char="§"/>
            </a:pPr>
            <a:r>
              <a:rPr lang="en-US" sz="2400" dirty="0">
                <a:latin typeface="Helvetica Light"/>
                <a:cs typeface="Helvetica Light"/>
              </a:rPr>
              <a:t>Rape and sexual violence</a:t>
            </a:r>
          </a:p>
          <a:p>
            <a:pPr lvl="1">
              <a:spcAft>
                <a:spcPts val="600"/>
              </a:spcAft>
              <a:buFont typeface="Wingdings" charset="2"/>
              <a:buChar char="§"/>
            </a:pPr>
            <a:r>
              <a:rPr lang="en-US" sz="2400" dirty="0">
                <a:latin typeface="Helvetica Light"/>
                <a:cs typeface="Helvetica Light"/>
              </a:rPr>
              <a:t>Persecution</a:t>
            </a:r>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8</a:t>
            </a:r>
          </a:p>
        </p:txBody>
      </p:sp>
      <p:sp>
        <p:nvSpPr>
          <p:cNvPr id="8" name="Rectangle 7">
            <a:extLst>
              <a:ext uri="{FF2B5EF4-FFF2-40B4-BE49-F238E27FC236}">
                <a16:creationId xmlns:a16="http://schemas.microsoft.com/office/drawing/2014/main" id="{266A6B17-C9F6-364D-A220-12FC8EC18A0D}"/>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413471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07" y="528423"/>
            <a:ext cx="10515600" cy="1024900"/>
          </a:xfrm>
        </p:spPr>
        <p:txBody>
          <a:bodyPr>
            <a:normAutofit/>
          </a:bodyPr>
          <a:lstStyle/>
          <a:p>
            <a:pPr algn="ctr"/>
            <a:r>
              <a:rPr lang="en-US" sz="2800" b="1" dirty="0">
                <a:latin typeface="Helvetica"/>
                <a:cs typeface="Helvetica"/>
              </a:rPr>
              <a:t>Ethnic cleansing		</a:t>
            </a:r>
          </a:p>
        </p:txBody>
      </p:sp>
      <p:sp>
        <p:nvSpPr>
          <p:cNvPr id="3" name="Content Placeholder 2"/>
          <p:cNvSpPr>
            <a:spLocks noGrp="1"/>
          </p:cNvSpPr>
          <p:nvPr>
            <p:ph idx="1"/>
          </p:nvPr>
        </p:nvSpPr>
        <p:spPr>
          <a:xfrm>
            <a:off x="1219200" y="2183864"/>
            <a:ext cx="9753600" cy="4125497"/>
          </a:xfrm>
        </p:spPr>
        <p:txBody>
          <a:bodyPr>
            <a:normAutofit lnSpcReduction="10000"/>
          </a:bodyPr>
          <a:lstStyle/>
          <a:p>
            <a:pPr marL="0" indent="0" algn="just">
              <a:buNone/>
            </a:pPr>
            <a:r>
              <a:rPr lang="en-US" sz="2600" dirty="0">
                <a:latin typeface="Helvetica Light"/>
                <a:cs typeface="Helvetica Light"/>
              </a:rPr>
              <a:t>No formal legal definition; ethnic cleansing involves the systematic forced removal of distinct minority groups from a given territory, often with the intent of making it ethnically homogeneous.</a:t>
            </a:r>
          </a:p>
          <a:p>
            <a:pPr marL="0" indent="0">
              <a:buNone/>
            </a:pPr>
            <a:endParaRPr lang="en-US" sz="2600" dirty="0">
              <a:latin typeface="Helvetica Light"/>
              <a:cs typeface="Helvetica Light"/>
            </a:endParaRPr>
          </a:p>
          <a:p>
            <a:pPr marL="0" indent="0">
              <a:spcAft>
                <a:spcPts val="600"/>
              </a:spcAft>
              <a:buNone/>
            </a:pPr>
            <a:r>
              <a:rPr lang="en-US" sz="2600" dirty="0">
                <a:latin typeface="Helvetica Light"/>
                <a:cs typeface="Helvetica Light"/>
              </a:rPr>
              <a:t>This includes such acts as:</a:t>
            </a:r>
          </a:p>
          <a:p>
            <a:pPr lvl="1">
              <a:spcAft>
                <a:spcPts val="600"/>
              </a:spcAft>
              <a:buFont typeface="Wingdings" charset="2"/>
              <a:buChar char="§"/>
            </a:pPr>
            <a:r>
              <a:rPr lang="en-US" sz="2600" dirty="0">
                <a:latin typeface="Helvetica Light"/>
                <a:cs typeface="Helvetica Light"/>
              </a:rPr>
              <a:t>Forced migration (deportation, population transfer)</a:t>
            </a:r>
          </a:p>
          <a:p>
            <a:pPr lvl="1">
              <a:spcAft>
                <a:spcPts val="600"/>
              </a:spcAft>
              <a:buFont typeface="Wingdings" charset="2"/>
              <a:buChar char="§"/>
            </a:pPr>
            <a:r>
              <a:rPr lang="en-US" sz="2600" dirty="0">
                <a:latin typeface="Helvetica Light"/>
                <a:cs typeface="Helvetica Light"/>
              </a:rPr>
              <a:t>Intimidation</a:t>
            </a:r>
          </a:p>
          <a:p>
            <a:pPr lvl="1">
              <a:spcAft>
                <a:spcPts val="600"/>
              </a:spcAft>
              <a:buFont typeface="Wingdings" charset="2"/>
              <a:buChar char="§"/>
            </a:pPr>
            <a:r>
              <a:rPr lang="en-US" sz="2600" dirty="0">
                <a:latin typeface="Helvetica Light"/>
                <a:cs typeface="Helvetica Light"/>
              </a:rPr>
              <a:t>Mass murder </a:t>
            </a:r>
          </a:p>
          <a:p>
            <a:endParaRPr lang="en-US" dirty="0"/>
          </a:p>
        </p:txBody>
      </p:sp>
      <p:sp>
        <p:nvSpPr>
          <p:cNvPr id="9" name="Rectangle 8"/>
          <p:cNvSpPr/>
          <p:nvPr/>
        </p:nvSpPr>
        <p:spPr>
          <a:xfrm>
            <a:off x="-16710" y="252964"/>
            <a:ext cx="5748224" cy="382075"/>
          </a:xfrm>
          <a:prstGeom prst="rect">
            <a:avLst/>
          </a:prstGeom>
          <a:solidFill>
            <a:srgbClr val="179FDF"/>
          </a:solidFill>
        </p:spPr>
        <p:txBody>
          <a:bodyPr wrap="square">
            <a:spAutoFit/>
          </a:bodyPr>
          <a:lstStyle/>
          <a:p>
            <a:r>
              <a:rPr lang="en-US" dirty="0">
                <a:solidFill>
                  <a:srgbClr val="FFFFFF"/>
                </a:solidFill>
              </a:rPr>
              <a:t>    GLOBAL CENTRE FOR THE RESPONSIBILITY TO PROTECT</a:t>
            </a:r>
          </a:p>
        </p:txBody>
      </p:sp>
      <p:sp>
        <p:nvSpPr>
          <p:cNvPr id="12" name="TextBox 11"/>
          <p:cNvSpPr txBox="1"/>
          <p:nvPr/>
        </p:nvSpPr>
        <p:spPr>
          <a:xfrm>
            <a:off x="11696968" y="6350387"/>
            <a:ext cx="334199" cy="369332"/>
          </a:xfrm>
          <a:prstGeom prst="rect">
            <a:avLst/>
          </a:prstGeom>
          <a:solidFill>
            <a:srgbClr val="179FDF"/>
          </a:solidFill>
        </p:spPr>
        <p:txBody>
          <a:bodyPr wrap="square" rtlCol="0">
            <a:spAutoFit/>
          </a:bodyPr>
          <a:lstStyle/>
          <a:p>
            <a:r>
              <a:rPr lang="en-US" dirty="0">
                <a:solidFill>
                  <a:srgbClr val="FFFFFF"/>
                </a:solidFill>
                <a:latin typeface="Helvetica Light"/>
                <a:cs typeface="Helvetica Light"/>
              </a:rPr>
              <a:t>9</a:t>
            </a:r>
          </a:p>
        </p:txBody>
      </p:sp>
      <p:sp>
        <p:nvSpPr>
          <p:cNvPr id="8" name="Rectangle 7">
            <a:extLst>
              <a:ext uri="{FF2B5EF4-FFF2-40B4-BE49-F238E27FC236}">
                <a16:creationId xmlns:a16="http://schemas.microsoft.com/office/drawing/2014/main" id="{FA335328-19CA-B543-A8DE-B747EF16FE6D}"/>
              </a:ext>
            </a:extLst>
          </p:cNvPr>
          <p:cNvSpPr/>
          <p:nvPr/>
        </p:nvSpPr>
        <p:spPr>
          <a:xfrm>
            <a:off x="6764018" y="6354959"/>
            <a:ext cx="5222850" cy="353943"/>
          </a:xfrm>
          <a:prstGeom prst="rect">
            <a:avLst/>
          </a:prstGeom>
        </p:spPr>
        <p:txBody>
          <a:bodyPr wrap="square">
            <a:spAutoFit/>
          </a:bodyPr>
          <a:lstStyle/>
          <a:p>
            <a:pPr>
              <a:tabLst>
                <a:tab pos="11087100" algn="r"/>
              </a:tabLst>
            </a:pPr>
            <a:r>
              <a:rPr lang="en-US" sz="1700" dirty="0">
                <a:solidFill>
                  <a:srgbClr val="FFFFFF"/>
                </a:solidFill>
                <a:latin typeface="Helvetica Light" panose="020B0403020202020204" pitchFamily="34" charset="0"/>
              </a:rPr>
              <a:t>Module 1: What is the “Responsibility to Protect?”    </a:t>
            </a:r>
          </a:p>
        </p:txBody>
      </p:sp>
    </p:spTree>
    <p:extLst>
      <p:ext uri="{BB962C8B-B14F-4D97-AF65-F5344CB8AC3E}">
        <p14:creationId xmlns:p14="http://schemas.microsoft.com/office/powerpoint/2010/main" val="334918476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11247</TotalTime>
  <Words>3422</Words>
  <Application>Microsoft Macintosh PowerPoint</Application>
  <PresentationFormat>Widescreen</PresentationFormat>
  <Paragraphs>333</Paragraphs>
  <Slides>38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Helvetica</vt:lpstr>
      <vt:lpstr>Helvetica Light</vt:lpstr>
      <vt:lpstr>Wingdings</vt:lpstr>
      <vt:lpstr>Black</vt:lpstr>
      <vt:lpstr>Paragraphs 138-139 of the World Summit Outcome Document </vt:lpstr>
      <vt:lpstr>Paragraphs 138-139 of the World Summit Outcome Document </vt:lpstr>
      <vt:lpstr>PowerPoint Presentation</vt:lpstr>
      <vt:lpstr>R2P’s Three Pillars</vt:lpstr>
      <vt:lpstr>Activity: In-And-Out</vt:lpstr>
      <vt:lpstr>Definition of the Crimes: Genocide</vt:lpstr>
      <vt:lpstr>War Crimes </vt:lpstr>
      <vt:lpstr>Crimes Against Humanity</vt:lpstr>
      <vt:lpstr>Ethnic cleansing  </vt:lpstr>
      <vt:lpstr>Activity: Identification of Crimes</vt:lpstr>
      <vt:lpstr>Guinea </vt:lpstr>
      <vt:lpstr>Catalonia (Spain)</vt:lpstr>
      <vt:lpstr>Yemen</vt:lpstr>
      <vt:lpstr>Myanmar </vt:lpstr>
      <vt:lpstr>Iraq</vt:lpstr>
      <vt:lpstr>Who has a Responsibility to Protect?</vt:lpstr>
      <vt:lpstr>Pillar I</vt:lpstr>
      <vt:lpstr>Pillar II</vt:lpstr>
      <vt:lpstr>PowerPoint Presentation</vt:lpstr>
      <vt:lpstr>PowerPoint Presentation</vt:lpstr>
      <vt:lpstr>Security Council </vt:lpstr>
      <vt:lpstr>Security Council </vt:lpstr>
      <vt:lpstr>General Assembly </vt:lpstr>
      <vt:lpstr>Secretariat </vt:lpstr>
      <vt:lpstr>UN Missions and Mandates</vt:lpstr>
      <vt:lpstr>PowerPoint Presentation</vt:lpstr>
      <vt:lpstr>Mission components include  uniformed personnel as well as:</vt:lpstr>
      <vt:lpstr>Discussion Question: Where does UN peacekeeping fit within R2P’s three pillars?</vt:lpstr>
      <vt:lpstr>Preambular paragraphs – pillar I:</vt:lpstr>
      <vt:lpstr>Preambular paragraphs – pillar II:</vt:lpstr>
      <vt:lpstr>Operative paragraphs – pillar II:</vt:lpstr>
      <vt:lpstr>Preambular + Operative paragraphs – pillar III:</vt:lpstr>
      <vt:lpstr>Missions with Mandates Relevant to Upholding R2P:</vt:lpstr>
      <vt:lpstr>R2P and Other Protection Agendas</vt:lpstr>
      <vt:lpstr>Conflict-Related Sexual Violence (CRSV)</vt:lpstr>
      <vt:lpstr>Child Protection</vt:lpstr>
      <vt:lpstr>Protection of Cultural Heritage</vt:lpstr>
      <vt:lpstr>Module 1 Learning Outcomes - Review </vt:lpstr>
    </vt:vector>
  </TitlesOfParts>
  <Company>CUNY Graduate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Paragraphs 138-139 of the World Summit Outcome Document</dc:title>
  <dc:creator>Paauwe, Juliette</dc:creator>
  <cp:lastModifiedBy>Savita Pawnday</cp:lastModifiedBy>
  <cp:revision>86</cp:revision>
  <cp:lastPrinted>2017-12-04T21:36:22Z</cp:lastPrinted>
  <dcterms:created xsi:type="dcterms:W3CDTF">2017-12-01T16:50:42Z</dcterms:created>
  <dcterms:modified xsi:type="dcterms:W3CDTF">2018-11-30T21:31:00Z</dcterms:modified>
</cp:coreProperties>
</file>